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4" r:id="rId10"/>
    <p:sldId id="263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797675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9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43FA58-252B-4A4A-8981-3A0A6FA8483E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15FC95-8F3C-4304-A74D-A18656CF4F0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67E050-7305-4D36-8EE6-51C1AA61FA0F}" type="datetimeFigureOut">
              <a:rPr lang="en-US" smtClean="0"/>
              <a:t>5/14/2012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A596F8-4A39-4E12-9907-BAA086FDB13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5FAE0A-203F-4A6E-B2BA-807DF85303EA}" type="datetime1">
              <a:rPr lang="en-US" smtClean="0"/>
              <a:t>5/14/2012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B287D6-2791-4A1C-95B5-BB05BD03000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15C5A3-3BAD-48A6-A76C-ABCE9A424DD6}" type="datetime1">
              <a:rPr lang="en-US" smtClean="0"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B287D6-2791-4A1C-95B5-BB05BD0300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30771D-DB86-400F-B3DE-4E7DE7E62230}" type="datetime1">
              <a:rPr lang="en-US" smtClean="0"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B287D6-2791-4A1C-95B5-BB05BD0300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569F8AA-0CE7-4144-B1ED-A6BF3624E438}" type="datetime1">
              <a:rPr lang="en-US" smtClean="0"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B287D6-2791-4A1C-95B5-BB05BD0300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F9C2D9-0DA9-42FB-AED4-1DC37C30DFDC}" type="datetime1">
              <a:rPr lang="en-US" smtClean="0"/>
              <a:t>5/14/2012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B287D6-2791-4A1C-95B5-BB05BD03000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BE130D-B1AB-47DA-9BCA-34410DC8F0C0}" type="datetime1">
              <a:rPr lang="en-US" smtClean="0"/>
              <a:t>5/14/2012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B287D6-2791-4A1C-95B5-BB05BD0300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0F8F86-3B01-4945-A5E1-10321BA6C114}" type="datetime1">
              <a:rPr lang="en-US" smtClean="0"/>
              <a:t>5/14/2012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B287D6-2791-4A1C-95B5-BB05BD0300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745C824-9EA0-4105-B8F5-F686145FD44C}" type="datetime1">
              <a:rPr lang="en-US" smtClean="0"/>
              <a:t>5/14/2012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B287D6-2791-4A1C-95B5-BB05BD0300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FC5BC9C-7299-4D25-BCE3-2E4DACF7A0E6}" type="datetime1">
              <a:rPr lang="en-US" smtClean="0"/>
              <a:t>5/14/2012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B287D6-2791-4A1C-95B5-BB05BD030001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AE590D-09C4-4D13-B60C-782A3C76F18B}" type="datetime1">
              <a:rPr lang="en-US" smtClean="0"/>
              <a:t>5/14/2012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B287D6-2791-4A1C-95B5-BB05BD0300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862CF1-2697-4CB9-AAD9-2B888FD7E903}" type="datetime1">
              <a:rPr lang="en-US" smtClean="0"/>
              <a:t>5/14/2012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B287D6-2791-4A1C-95B5-BB05BD03000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83F26FF-BB07-4B8E-8952-AFC28BC75177}" type="datetime1">
              <a:rPr lang="en-US" smtClean="0"/>
              <a:t>5/14/2012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0B287D6-2791-4A1C-95B5-BB05BD030001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bc.co.uk/skillswise/words/reading/typesoftext/game.shtml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Unit 3</a:t>
            </a:r>
            <a:br>
              <a:rPr lang="en-US" b="1" dirty="0" smtClean="0"/>
            </a:br>
            <a:r>
              <a:rPr lang="en-US" b="1" dirty="0" smtClean="0"/>
              <a:t>English Language 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 </a:t>
            </a:r>
            <a:endParaRPr lang="en-US" dirty="0" smtClean="0"/>
          </a:p>
          <a:p>
            <a:r>
              <a:rPr lang="en-GB" b="1" dirty="0" smtClean="0"/>
              <a:t>Descriptive Texts</a:t>
            </a:r>
            <a:r>
              <a:rPr lang="en-GB" dirty="0" smtClean="0"/>
              <a:t> </a:t>
            </a:r>
            <a:r>
              <a:rPr lang="en-GB" b="1" dirty="0" smtClean="0"/>
              <a:t>&amp;</a:t>
            </a:r>
            <a:r>
              <a:rPr lang="en-GB" dirty="0" smtClean="0"/>
              <a:t> </a:t>
            </a:r>
            <a:endParaRPr lang="en-US" dirty="0" smtClean="0"/>
          </a:p>
          <a:p>
            <a:r>
              <a:rPr lang="en-GB" b="1" dirty="0" smtClean="0"/>
              <a:t>Parts of Speech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287D6-2791-4A1C-95B5-BB05BD030001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Rule Based Spelling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1600" b="1" dirty="0" smtClean="0"/>
              <a:t>Rule 9</a:t>
            </a:r>
            <a:endParaRPr lang="en-US" sz="1600" dirty="0" smtClean="0"/>
          </a:p>
          <a:p>
            <a:r>
              <a:rPr lang="en-GB" sz="1600" b="1" dirty="0" smtClean="0"/>
              <a:t>Most </a:t>
            </a:r>
            <a:r>
              <a:rPr lang="en-GB" sz="1600" b="1" dirty="0" smtClean="0"/>
              <a:t>words ending in 'o' make a plural by adding 's'</a:t>
            </a:r>
            <a:r>
              <a:rPr lang="en-GB" sz="1600" dirty="0" smtClean="0"/>
              <a:t>, but it is worth </a:t>
            </a:r>
            <a:r>
              <a:rPr lang="en-GB" sz="1600" dirty="0" smtClean="0"/>
              <a:t>learning </a:t>
            </a:r>
            <a:r>
              <a:rPr lang="en-GB" sz="1600" dirty="0" smtClean="0"/>
              <a:t>the little group that takes a plural in '</a:t>
            </a:r>
            <a:r>
              <a:rPr lang="en-GB" sz="1600" b="1" dirty="0" err="1" smtClean="0"/>
              <a:t>es</a:t>
            </a:r>
            <a:r>
              <a:rPr lang="en-GB" sz="1600" dirty="0" err="1" smtClean="0"/>
              <a:t>'</a:t>
            </a:r>
            <a:r>
              <a:rPr lang="en-GB" sz="1600" dirty="0" smtClean="0"/>
              <a:t>: </a:t>
            </a:r>
            <a:endParaRPr lang="en-US" sz="1600" dirty="0" smtClean="0"/>
          </a:p>
          <a:p>
            <a:r>
              <a:rPr lang="en-GB" sz="1600" dirty="0" smtClean="0"/>
              <a:t>	Example:</a:t>
            </a:r>
            <a:endParaRPr lang="en-US" sz="1600" dirty="0" smtClean="0"/>
          </a:p>
          <a:p>
            <a:r>
              <a:rPr lang="en-GB" sz="1600" dirty="0" smtClean="0"/>
              <a:t>	negro</a:t>
            </a:r>
            <a:r>
              <a:rPr lang="en-GB" sz="1600" b="1" dirty="0" smtClean="0"/>
              <a:t>es</a:t>
            </a:r>
            <a:r>
              <a:rPr lang="en-GB" sz="1600" dirty="0" smtClean="0"/>
              <a:t> would be hero</a:t>
            </a:r>
            <a:r>
              <a:rPr lang="en-GB" sz="1600" b="1" dirty="0" smtClean="0"/>
              <a:t>es</a:t>
            </a:r>
            <a:r>
              <a:rPr lang="en-GB" sz="1600" dirty="0" smtClean="0"/>
              <a:t> if they played </a:t>
            </a:r>
            <a:r>
              <a:rPr lang="en-GB" sz="1600" dirty="0" err="1" smtClean="0"/>
              <a:t>banjo</a:t>
            </a:r>
            <a:r>
              <a:rPr lang="en-GB" sz="1600" b="1" dirty="0" err="1" smtClean="0"/>
              <a:t>es</a:t>
            </a:r>
            <a:r>
              <a:rPr lang="en-GB" sz="1600" dirty="0" smtClean="0"/>
              <a:t> with tomatoes or potato</a:t>
            </a:r>
            <a:r>
              <a:rPr lang="en-GB" sz="1600" b="1" dirty="0" smtClean="0"/>
              <a:t>es</a:t>
            </a:r>
            <a:r>
              <a:rPr lang="en-GB" sz="1600" dirty="0" smtClean="0"/>
              <a:t>. </a:t>
            </a:r>
            <a:endParaRPr lang="en-US" sz="1600" dirty="0" smtClean="0"/>
          </a:p>
          <a:p>
            <a:r>
              <a:rPr lang="en-GB" sz="1600" dirty="0" smtClean="0"/>
              <a:t>	Do notice there is </a:t>
            </a:r>
            <a:r>
              <a:rPr lang="en-GB" sz="1600" b="1" dirty="0" smtClean="0"/>
              <a:t>no e in the singular potato, tomato</a:t>
            </a:r>
            <a:r>
              <a:rPr lang="en-GB" sz="1600" dirty="0" smtClean="0"/>
              <a:t>. </a:t>
            </a:r>
            <a:endParaRPr lang="en-US" sz="1600" dirty="0" smtClean="0"/>
          </a:p>
          <a:p>
            <a:r>
              <a:rPr lang="en-GB" sz="1600" b="1" dirty="0" smtClean="0"/>
              <a:t>Rule </a:t>
            </a:r>
            <a:r>
              <a:rPr lang="en-GB" sz="1600" b="1" dirty="0" smtClean="0"/>
              <a:t>10</a:t>
            </a:r>
            <a:endParaRPr lang="en-US" sz="1600" dirty="0" smtClean="0"/>
          </a:p>
          <a:p>
            <a:r>
              <a:rPr lang="en-GB" sz="1600" dirty="0" smtClean="0"/>
              <a:t>If </a:t>
            </a:r>
            <a:r>
              <a:rPr lang="en-GB" sz="1600" b="1" dirty="0" smtClean="0"/>
              <a:t>a word ends in 's', '</a:t>
            </a:r>
            <a:r>
              <a:rPr lang="en-GB" sz="1600" b="1" dirty="0" err="1" smtClean="0"/>
              <a:t>ss'</a:t>
            </a:r>
            <a:r>
              <a:rPr lang="en-GB" sz="1600" b="1" dirty="0" smtClean="0"/>
              <a:t>, '</a:t>
            </a:r>
            <a:r>
              <a:rPr lang="en-GB" sz="1600" b="1" dirty="0" err="1" smtClean="0"/>
              <a:t>sh</a:t>
            </a:r>
            <a:r>
              <a:rPr lang="en-GB" sz="1600" b="1" dirty="0" smtClean="0"/>
              <a:t>’, “</a:t>
            </a:r>
            <a:r>
              <a:rPr lang="en-GB" sz="1600" b="1" dirty="0" err="1" smtClean="0"/>
              <a:t>ch</a:t>
            </a:r>
            <a:r>
              <a:rPr lang="en-GB" sz="1600" b="1" dirty="0" smtClean="0"/>
              <a:t>', 'x' or '</a:t>
            </a:r>
            <a:r>
              <a:rPr lang="en-GB" sz="1600" b="1" dirty="0" err="1" smtClean="0"/>
              <a:t>zz</a:t>
            </a:r>
            <a:r>
              <a:rPr lang="en-GB" sz="1600" b="1" dirty="0" smtClean="0"/>
              <a:t>' it makes its plural by adding 	'</a:t>
            </a:r>
            <a:r>
              <a:rPr lang="en-GB" sz="1600" b="1" dirty="0" err="1" smtClean="0"/>
              <a:t>es'</a:t>
            </a:r>
            <a:r>
              <a:rPr lang="en-GB" sz="1600" b="1" dirty="0" smtClean="0"/>
              <a:t>.</a:t>
            </a:r>
            <a:endParaRPr lang="en-US" sz="1600" dirty="0" smtClean="0"/>
          </a:p>
          <a:p>
            <a:r>
              <a:rPr lang="en-GB" sz="1600" dirty="0" smtClean="0"/>
              <a:t>	Examples:</a:t>
            </a:r>
            <a:endParaRPr lang="en-US" sz="1600" dirty="0" smtClean="0"/>
          </a:p>
          <a:p>
            <a:r>
              <a:rPr lang="en-GB" sz="1600" dirty="0" smtClean="0"/>
              <a:t>	bus [buses]</a:t>
            </a:r>
            <a:endParaRPr lang="en-US" sz="1600" dirty="0" smtClean="0"/>
          </a:p>
          <a:p>
            <a:r>
              <a:rPr lang="en-GB" sz="1600" dirty="0" smtClean="0"/>
              <a:t>          </a:t>
            </a:r>
            <a:r>
              <a:rPr lang="en-GB" sz="1600" dirty="0" smtClean="0"/>
              <a:t>church </a:t>
            </a:r>
            <a:r>
              <a:rPr lang="en-GB" sz="1600" dirty="0" smtClean="0"/>
              <a:t>[churches]</a:t>
            </a:r>
            <a:endParaRPr lang="en-US" sz="1600" dirty="0" smtClean="0"/>
          </a:p>
          <a:p>
            <a:r>
              <a:rPr lang="en-GB" sz="1600" dirty="0" smtClean="0"/>
              <a:t>	mass [masses}</a:t>
            </a:r>
            <a:endParaRPr lang="en-US" sz="1600" dirty="0" smtClean="0"/>
          </a:p>
          <a:p>
            <a:r>
              <a:rPr lang="en-GB" sz="1600" dirty="0" smtClean="0"/>
              <a:t>	box [boxes]</a:t>
            </a:r>
            <a:endParaRPr lang="en-US" sz="1600" dirty="0" smtClean="0"/>
          </a:p>
          <a:p>
            <a:r>
              <a:rPr lang="en-GB" sz="1600" dirty="0" smtClean="0"/>
              <a:t>	buzz [buzzes]</a:t>
            </a:r>
            <a:endParaRPr lang="en-US" sz="1600" dirty="0" smtClean="0"/>
          </a:p>
          <a:p>
            <a:r>
              <a:rPr lang="en-GB" sz="1600" dirty="0" smtClean="0"/>
              <a:t>	bush [bushes</a:t>
            </a:r>
            <a:r>
              <a:rPr lang="en-GB" sz="1600" dirty="0" smtClean="0"/>
              <a:t>]</a:t>
            </a:r>
            <a:endParaRPr lang="en-US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287D6-2791-4A1C-95B5-BB05BD030001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Rule Based Spelling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Rule </a:t>
            </a:r>
            <a:r>
              <a:rPr lang="en-GB" b="1" dirty="0" smtClean="0"/>
              <a:t>11</a:t>
            </a:r>
            <a:endParaRPr lang="en-US" dirty="0" smtClean="0"/>
          </a:p>
          <a:p>
            <a:r>
              <a:rPr lang="en-GB" b="1" dirty="0" smtClean="0"/>
              <a:t>When </a:t>
            </a:r>
            <a:r>
              <a:rPr lang="en-GB" b="1" dirty="0" smtClean="0"/>
              <a:t>a word ends in 'f’ the plural is '</a:t>
            </a:r>
            <a:r>
              <a:rPr lang="en-GB" b="1" dirty="0" err="1" smtClean="0"/>
              <a:t>ves</a:t>
            </a:r>
            <a:r>
              <a:rPr lang="en-GB" dirty="0" smtClean="0"/>
              <a:t>'.</a:t>
            </a:r>
            <a:endParaRPr lang="en-US" dirty="0" smtClean="0"/>
          </a:p>
          <a:p>
            <a:r>
              <a:rPr lang="en-GB" dirty="0" smtClean="0"/>
              <a:t>	Example:</a:t>
            </a:r>
            <a:endParaRPr lang="en-US" dirty="0" smtClean="0"/>
          </a:p>
          <a:p>
            <a:r>
              <a:rPr lang="en-GB" dirty="0" smtClean="0"/>
              <a:t>	shelf [shelves]</a:t>
            </a:r>
            <a:endParaRPr lang="en-US" dirty="0" smtClean="0"/>
          </a:p>
          <a:p>
            <a:r>
              <a:rPr lang="en-GB" dirty="0" smtClean="0"/>
              <a:t>	wolf [wolves]</a:t>
            </a:r>
            <a:endParaRPr lang="en-US" dirty="0" smtClean="0"/>
          </a:p>
          <a:p>
            <a:r>
              <a:rPr lang="en-GB" dirty="0" smtClean="0"/>
              <a:t> 	</a:t>
            </a:r>
            <a:endParaRPr lang="en-US" dirty="0" smtClean="0"/>
          </a:p>
          <a:p>
            <a:r>
              <a:rPr lang="en-GB" dirty="0" smtClean="0"/>
              <a:t>	With some exceptions: roofs, chiefs.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287D6-2791-4A1C-95B5-BB05BD030001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Activity </a:t>
            </a:r>
            <a:r>
              <a:rPr lang="en-GB" dirty="0" smtClean="0"/>
              <a:t>2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u="sng" dirty="0" smtClean="0"/>
              <a:t>Spelling! 10 words.</a:t>
            </a:r>
            <a:endParaRPr lang="en-US" u="sng" dirty="0" smtClean="0"/>
          </a:p>
          <a:p>
            <a:r>
              <a:rPr lang="en-GB" dirty="0" smtClean="0"/>
              <a:t>1</a:t>
            </a:r>
            <a:r>
              <a:rPr lang="en-GB" dirty="0" smtClean="0"/>
              <a:t>. </a:t>
            </a:r>
            <a:r>
              <a:rPr lang="en-GB" dirty="0" smtClean="0"/>
              <a:t>supersede</a:t>
            </a:r>
            <a:endParaRPr lang="en-US" dirty="0" smtClean="0"/>
          </a:p>
          <a:p>
            <a:r>
              <a:rPr lang="en-GB" dirty="0" smtClean="0"/>
              <a:t>2. </a:t>
            </a:r>
            <a:r>
              <a:rPr lang="en-GB" dirty="0" smtClean="0"/>
              <a:t>receive</a:t>
            </a:r>
            <a:endParaRPr lang="en-US" dirty="0" smtClean="0"/>
          </a:p>
          <a:p>
            <a:r>
              <a:rPr lang="en-GB" dirty="0" smtClean="0"/>
              <a:t>3. </a:t>
            </a:r>
            <a:r>
              <a:rPr lang="en-GB" dirty="0" smtClean="0"/>
              <a:t>cemetery</a:t>
            </a:r>
            <a:endParaRPr lang="en-US" dirty="0" smtClean="0"/>
          </a:p>
          <a:p>
            <a:r>
              <a:rPr lang="en-GB" dirty="0" smtClean="0"/>
              <a:t>4. </a:t>
            </a:r>
            <a:r>
              <a:rPr lang="en-GB" dirty="0" smtClean="0"/>
              <a:t>occasion</a:t>
            </a:r>
            <a:endParaRPr lang="en-US" dirty="0" smtClean="0"/>
          </a:p>
          <a:p>
            <a:r>
              <a:rPr lang="en-GB" dirty="0" smtClean="0"/>
              <a:t>5. repetition</a:t>
            </a:r>
            <a:endParaRPr lang="en-US" dirty="0" smtClean="0"/>
          </a:p>
          <a:p>
            <a:r>
              <a:rPr lang="en-GB" dirty="0" smtClean="0"/>
              <a:t>6. </a:t>
            </a:r>
            <a:r>
              <a:rPr lang="en-GB" dirty="0" smtClean="0"/>
              <a:t>privilege</a:t>
            </a:r>
            <a:endParaRPr lang="en-US" dirty="0" smtClean="0"/>
          </a:p>
          <a:p>
            <a:r>
              <a:rPr lang="en-GB" dirty="0" smtClean="0"/>
              <a:t>7. </a:t>
            </a:r>
            <a:r>
              <a:rPr lang="en-GB" dirty="0" smtClean="0"/>
              <a:t>mischievous</a:t>
            </a:r>
            <a:endParaRPr lang="en-US" dirty="0" smtClean="0"/>
          </a:p>
          <a:p>
            <a:r>
              <a:rPr lang="en-GB" dirty="0" smtClean="0"/>
              <a:t>8.</a:t>
            </a:r>
            <a:r>
              <a:rPr lang="en-GB" b="1" dirty="0" smtClean="0"/>
              <a:t> </a:t>
            </a:r>
            <a:r>
              <a:rPr lang="en-GB" dirty="0" smtClean="0"/>
              <a:t>rhythm</a:t>
            </a:r>
            <a:endParaRPr lang="en-US" dirty="0" smtClean="0"/>
          </a:p>
          <a:p>
            <a:r>
              <a:rPr lang="en-GB" dirty="0" smtClean="0"/>
              <a:t>9.</a:t>
            </a:r>
            <a:r>
              <a:rPr lang="en-GB" b="1" dirty="0" smtClean="0"/>
              <a:t> </a:t>
            </a:r>
            <a:r>
              <a:rPr lang="en-GB" dirty="0" smtClean="0"/>
              <a:t>occurred</a:t>
            </a:r>
            <a:endParaRPr lang="en-US" dirty="0" smtClean="0"/>
          </a:p>
          <a:p>
            <a:r>
              <a:rPr lang="en-GB" dirty="0" smtClean="0"/>
              <a:t>10.</a:t>
            </a:r>
            <a:r>
              <a:rPr lang="en-GB" b="1" dirty="0" smtClean="0"/>
              <a:t> </a:t>
            </a:r>
            <a:r>
              <a:rPr lang="en-GB" dirty="0" smtClean="0"/>
              <a:t>collectible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287D6-2791-4A1C-95B5-BB05BD030001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Commonly </a:t>
            </a:r>
            <a:r>
              <a:rPr lang="en-GB" dirty="0" smtClean="0"/>
              <a:t>misspelled words.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b="1" dirty="0" smtClean="0"/>
              <a:t>Accept, Except</a:t>
            </a:r>
            <a:endParaRPr lang="en-US" dirty="0" smtClean="0"/>
          </a:p>
          <a:p>
            <a:pPr lvl="0"/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accept = verb meaning to receive or to agree</a:t>
            </a:r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r>
              <a:rPr lang="en-GB" dirty="0" smtClean="0"/>
              <a:t>	</a:t>
            </a:r>
            <a:endParaRPr lang="en-US" dirty="0" smtClean="0"/>
          </a:p>
          <a:p>
            <a:pPr lvl="0"/>
            <a:r>
              <a:rPr lang="en-GB" dirty="0" smtClean="0"/>
              <a:t>except = preposition meaning all but, other than</a:t>
            </a:r>
            <a:r>
              <a:rPr lang="en-GB" dirty="0" smtClean="0"/>
              <a:t>.</a:t>
            </a:r>
            <a:endParaRPr lang="en-US" dirty="0" smtClean="0"/>
          </a:p>
          <a:p>
            <a:r>
              <a:rPr lang="en-GB" b="1" dirty="0" smtClean="0"/>
              <a:t>Advise, Advice</a:t>
            </a:r>
            <a:endParaRPr lang="en-US" dirty="0" smtClean="0"/>
          </a:p>
          <a:p>
            <a:pPr lvl="0"/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advise = verb that means to recommend, suggest, or counsel</a:t>
            </a:r>
            <a:r>
              <a:rPr lang="en-GB" dirty="0" smtClean="0"/>
              <a:t>.</a:t>
            </a:r>
            <a:endParaRPr lang="en-US" dirty="0" smtClean="0"/>
          </a:p>
          <a:p>
            <a:pPr lvl="0"/>
            <a:r>
              <a:rPr lang="en-GB" dirty="0" smtClean="0"/>
              <a:t>advice = noun that means an opinion or recommendation about what could or should be done.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287D6-2791-4A1C-95B5-BB05BD030001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In groups of 5, differentiate the meanings of the following homophones</a:t>
            </a:r>
            <a:r>
              <a:rPr lang="en-GB" dirty="0" smtClean="0"/>
              <a:t>:</a:t>
            </a:r>
            <a:endParaRPr lang="en-US" dirty="0" smtClean="0"/>
          </a:p>
          <a:p>
            <a:pPr lvl="0"/>
            <a:r>
              <a:rPr lang="en-GB" b="1" dirty="0" smtClean="0"/>
              <a:t>Brows, Browse </a:t>
            </a:r>
            <a:endParaRPr lang="en-US" dirty="0" smtClean="0"/>
          </a:p>
          <a:p>
            <a:pPr lvl="0"/>
            <a:r>
              <a:rPr lang="en-GB" u="sng" dirty="0" smtClean="0"/>
              <a:t>Brows = the eyebrows</a:t>
            </a:r>
            <a:endParaRPr lang="en-US" dirty="0" smtClean="0"/>
          </a:p>
          <a:p>
            <a:pPr lvl="0"/>
            <a:r>
              <a:rPr lang="en-GB" u="sng" dirty="0" smtClean="0"/>
              <a:t>Browse = look through something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0"/>
            <a:r>
              <a:rPr lang="en-GB" b="1" dirty="0" smtClean="0"/>
              <a:t>Complement, Compliment  </a:t>
            </a:r>
            <a:endParaRPr lang="en-US" dirty="0" smtClean="0"/>
          </a:p>
          <a:p>
            <a:pPr lvl="0"/>
            <a:r>
              <a:rPr lang="en-GB" u="sng" dirty="0" smtClean="0"/>
              <a:t>Complement = something that completes or a counterpart</a:t>
            </a:r>
            <a:endParaRPr lang="en-US" dirty="0" smtClean="0"/>
          </a:p>
          <a:p>
            <a:pPr lvl="0"/>
            <a:r>
              <a:rPr lang="en-GB" u="sng" dirty="0" smtClean="0"/>
              <a:t>Compliment = expression of respect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0"/>
            <a:r>
              <a:rPr lang="en-GB" b="1" dirty="0" smtClean="0"/>
              <a:t>Dual, Duel  </a:t>
            </a:r>
            <a:endParaRPr lang="en-US" dirty="0" smtClean="0"/>
          </a:p>
          <a:p>
            <a:pPr lvl="0"/>
            <a:r>
              <a:rPr lang="en-GB" u="sng" dirty="0" smtClean="0"/>
              <a:t>Dual = two</a:t>
            </a:r>
            <a:endParaRPr lang="en-US" dirty="0" smtClean="0"/>
          </a:p>
          <a:p>
            <a:pPr lvl="0"/>
            <a:r>
              <a:rPr lang="en-GB" u="sng" dirty="0" smtClean="0"/>
              <a:t>Duel = a fight between two persons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287D6-2791-4A1C-95B5-BB05BD030001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en-GB" b="1" dirty="0" smtClean="0"/>
              <a:t>Elicit , Illicit  </a:t>
            </a:r>
            <a:endParaRPr lang="en-US" dirty="0" smtClean="0"/>
          </a:p>
          <a:p>
            <a:pPr lvl="0"/>
            <a:r>
              <a:rPr lang="en-GB" u="sng" dirty="0" smtClean="0"/>
              <a:t>Elicit = to bring out</a:t>
            </a:r>
            <a:endParaRPr lang="en-US" dirty="0" smtClean="0"/>
          </a:p>
          <a:p>
            <a:pPr lvl="0"/>
            <a:r>
              <a:rPr lang="en-GB" u="sng" dirty="0" smtClean="0"/>
              <a:t>Illicit = unlawful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0"/>
            <a:r>
              <a:rPr lang="en-GB" b="1" dirty="0" smtClean="0"/>
              <a:t>Ion, Iron</a:t>
            </a:r>
            <a:endParaRPr lang="en-US" dirty="0" smtClean="0"/>
          </a:p>
          <a:p>
            <a:pPr lvl="0"/>
            <a:r>
              <a:rPr lang="en-GB" u="sng" dirty="0" smtClean="0"/>
              <a:t>Ion = an atom with a free electron</a:t>
            </a:r>
            <a:endParaRPr lang="en-US" dirty="0" smtClean="0"/>
          </a:p>
          <a:p>
            <a:pPr lvl="0"/>
            <a:r>
              <a:rPr lang="en-GB" u="sng" dirty="0" smtClean="0"/>
              <a:t>Iron = a metal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0"/>
            <a:r>
              <a:rPr lang="en-GB" b="1" dirty="0" smtClean="0"/>
              <a:t>Medal, Meddle</a:t>
            </a:r>
            <a:endParaRPr lang="en-US" dirty="0" smtClean="0"/>
          </a:p>
          <a:p>
            <a:pPr lvl="0"/>
            <a:r>
              <a:rPr lang="en-GB" u="sng" dirty="0" smtClean="0"/>
              <a:t>Medal = a prize</a:t>
            </a:r>
            <a:endParaRPr lang="en-US" dirty="0" smtClean="0"/>
          </a:p>
          <a:p>
            <a:pPr lvl="0"/>
            <a:r>
              <a:rPr lang="en-GB" u="sng" dirty="0" smtClean="0"/>
              <a:t>Meddle = interfere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0"/>
            <a:r>
              <a:rPr lang="en-GB" b="1" dirty="0" smtClean="0"/>
              <a:t>Net, Nett</a:t>
            </a:r>
            <a:endParaRPr lang="en-US" dirty="0" smtClean="0"/>
          </a:p>
          <a:p>
            <a:pPr lvl="0"/>
            <a:r>
              <a:rPr lang="en-GB" u="sng" dirty="0" smtClean="0"/>
              <a:t>Net = as used in fishing</a:t>
            </a:r>
            <a:endParaRPr lang="en-US" dirty="0" smtClean="0"/>
          </a:p>
          <a:p>
            <a:pPr lvl="0"/>
            <a:r>
              <a:rPr lang="en-GB" u="sng" dirty="0" smtClean="0"/>
              <a:t>Nett = as used in computation </a:t>
            </a:r>
            <a:endParaRPr lang="en-US" dirty="0" smtClean="0"/>
          </a:p>
          <a:p>
            <a:r>
              <a:rPr lang="en-GB" dirty="0" smtClean="0"/>
              <a:t> 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287D6-2791-4A1C-95B5-BB05BD030001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en-GB" b="1" dirty="0" smtClean="0"/>
              <a:t>Queue, Cue</a:t>
            </a:r>
            <a:endParaRPr lang="en-US" dirty="0" smtClean="0"/>
          </a:p>
          <a:p>
            <a:pPr lvl="0"/>
            <a:r>
              <a:rPr lang="en-GB" u="sng" dirty="0" smtClean="0"/>
              <a:t>Queue = as in lining up</a:t>
            </a:r>
            <a:endParaRPr lang="en-US" dirty="0" smtClean="0"/>
          </a:p>
          <a:p>
            <a:pPr lvl="0"/>
            <a:r>
              <a:rPr lang="en-GB" u="sng" dirty="0" smtClean="0"/>
              <a:t>Cue = a prompt given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0"/>
            <a:r>
              <a:rPr lang="en-GB" b="1" dirty="0" smtClean="0"/>
              <a:t>Soared, Sword</a:t>
            </a:r>
            <a:endParaRPr lang="en-US" dirty="0" smtClean="0"/>
          </a:p>
          <a:p>
            <a:pPr lvl="0"/>
            <a:r>
              <a:rPr lang="en-GB" u="sng" dirty="0" smtClean="0"/>
              <a:t>Soared = as in flight</a:t>
            </a:r>
            <a:endParaRPr lang="en-US" dirty="0" smtClean="0"/>
          </a:p>
          <a:p>
            <a:pPr lvl="0"/>
            <a:r>
              <a:rPr lang="en-GB" u="sng" dirty="0" smtClean="0"/>
              <a:t>Sword = a weapon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0"/>
            <a:r>
              <a:rPr lang="en-GB" b="1" dirty="0" smtClean="0"/>
              <a:t>Waive, Wave</a:t>
            </a:r>
            <a:endParaRPr lang="en-US" dirty="0" smtClean="0"/>
          </a:p>
          <a:p>
            <a:pPr lvl="0"/>
            <a:r>
              <a:rPr lang="en-GB" u="sng" dirty="0" smtClean="0"/>
              <a:t>Waive = to refrain from pressing or enforcing</a:t>
            </a:r>
            <a:endParaRPr lang="en-US" dirty="0" smtClean="0"/>
          </a:p>
          <a:p>
            <a:pPr lvl="0"/>
            <a:r>
              <a:rPr lang="en-GB" u="sng" dirty="0" smtClean="0"/>
              <a:t>Wave = a hand gesture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lvl="0"/>
            <a:r>
              <a:rPr lang="en-GB" b="1" dirty="0" smtClean="0"/>
              <a:t>Yoke, Yolk</a:t>
            </a:r>
            <a:endParaRPr lang="en-US" dirty="0" smtClean="0"/>
          </a:p>
          <a:p>
            <a:pPr lvl="0"/>
            <a:r>
              <a:rPr lang="en-GB" u="sng" dirty="0" smtClean="0"/>
              <a:t>Yoke = a wooden bar or frame by which two draft animals (for example, oxen) are joined at the heads or necks for working together</a:t>
            </a:r>
            <a:endParaRPr lang="en-US" dirty="0" smtClean="0"/>
          </a:p>
          <a:p>
            <a:pPr lvl="0"/>
            <a:r>
              <a:rPr lang="en-GB" u="sng" dirty="0" smtClean="0"/>
              <a:t>Yolk = as in an egg yolk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287D6-2791-4A1C-95B5-BB05BD030001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2700" b="1" dirty="0" smtClean="0"/>
              <a:t/>
            </a:r>
            <a:br>
              <a:rPr lang="en-GB" sz="2700" b="1" dirty="0" smtClean="0"/>
            </a:br>
            <a:r>
              <a:rPr lang="en-GB" sz="2700" b="1" dirty="0" smtClean="0"/>
              <a:t>A </a:t>
            </a:r>
            <a:r>
              <a:rPr lang="en-GB" sz="2700" b="1" dirty="0" smtClean="0"/>
              <a:t>Table of some commonly misspelled words among tertiary students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2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4838"/>
                <a:gridCol w="1874838"/>
                <a:gridCol w="1874838"/>
                <a:gridCol w="1874838"/>
              </a:tblGrid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Times New Roman"/>
                        </a:rPr>
                        <a:t>absence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</a:rPr>
                        <a:t>category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</a:rPr>
                        <a:t>exceed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</a:rPr>
                        <a:t>questionnaire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</a:rPr>
                        <a:t>accumulate 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</a:rPr>
                        <a:t>clientele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</a:rPr>
                        <a:t>flexible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</a:rPr>
                        <a:t>receive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</a:rPr>
                        <a:t>achieve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</a:rPr>
                        <a:t>committee 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</a:rPr>
                        <a:t>independent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</a:rPr>
                        <a:t>repetition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</a:rPr>
                        <a:t>alignment  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</a:rPr>
                        <a:t>convenient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</a:rPr>
                        <a:t>maintenance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</a:rPr>
                        <a:t>technique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</a:rPr>
                        <a:t>analyze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latin typeface="Times New Roman"/>
                          <a:ea typeface="Times New Roman"/>
                        </a:rPr>
                        <a:t>eligible</a:t>
                      </a:r>
                      <a:endParaRPr lang="en-US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</a:rPr>
                        <a:t>necessary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b="1">
                          <a:latin typeface="Times New Roman"/>
                          <a:ea typeface="Times New Roman"/>
                        </a:rPr>
                        <a:t>Add on…..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</a:rPr>
                        <a:t>appropriate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</a:rPr>
                        <a:t>exaggerate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latin typeface="Times New Roman"/>
                          <a:ea typeface="Times New Roman"/>
                        </a:rPr>
                        <a:t>occurrence</a:t>
                      </a:r>
                      <a:endParaRPr lang="en-US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GB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287D6-2791-4A1C-95B5-BB05BD030001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3100" b="1" dirty="0" smtClean="0"/>
              <a:t/>
            </a:r>
            <a:br>
              <a:rPr lang="en-GB" sz="3100" b="1" dirty="0" smtClean="0"/>
            </a:br>
            <a:r>
              <a:rPr lang="en-GB" sz="3100" b="1" dirty="0" smtClean="0"/>
              <a:t>Tips </a:t>
            </a:r>
            <a:r>
              <a:rPr lang="en-GB" sz="3100" b="1" dirty="0" smtClean="0"/>
              <a:t>for overcoming spelling errors</a:t>
            </a:r>
            <a:r>
              <a:rPr lang="en-GB" b="1" dirty="0" smtClean="0"/>
              <a:t>: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GB" dirty="0" smtClean="0"/>
              <a:t>1</a:t>
            </a:r>
            <a:r>
              <a:rPr lang="en-GB" dirty="0" smtClean="0"/>
              <a:t>. Make a list of your most common spelling mistakes  </a:t>
            </a:r>
            <a:endParaRPr lang="en-US" dirty="0" smtClean="0"/>
          </a:p>
          <a:p>
            <a:r>
              <a:rPr lang="en-GB" dirty="0" smtClean="0"/>
              <a:t>2. Make a separate list of the current spellings of these words. </a:t>
            </a:r>
            <a:endParaRPr lang="en-US" dirty="0" smtClean="0"/>
          </a:p>
          <a:p>
            <a:r>
              <a:rPr lang="en-GB" dirty="0" smtClean="0"/>
              <a:t>3. Commit this list to memory by looking at it for five minutes, turning it over </a:t>
            </a:r>
            <a:r>
              <a:rPr lang="en-GB" dirty="0" smtClean="0"/>
              <a:t>and </a:t>
            </a:r>
            <a:r>
              <a:rPr lang="en-GB" dirty="0" smtClean="0"/>
              <a:t>writing out the words</a:t>
            </a:r>
            <a:r>
              <a:rPr lang="en-GB" dirty="0" smtClean="0"/>
              <a:t>.</a:t>
            </a:r>
            <a:endParaRPr lang="en-US" dirty="0" smtClean="0"/>
          </a:p>
          <a:p>
            <a:r>
              <a:rPr lang="en-GB" dirty="0" smtClean="0"/>
              <a:t>4. W</a:t>
            </a:r>
            <a:r>
              <a:rPr lang="en-GB" dirty="0" smtClean="0"/>
              <a:t>rite </a:t>
            </a:r>
            <a:r>
              <a:rPr lang="en-GB" dirty="0" smtClean="0"/>
              <a:t>out each word 5 times </a:t>
            </a:r>
            <a:r>
              <a:rPr lang="en-GB" dirty="0" smtClean="0"/>
              <a:t>and </a:t>
            </a:r>
            <a:r>
              <a:rPr lang="en-GB" dirty="0" smtClean="0"/>
              <a:t>see how many words you can remember.    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287D6-2791-4A1C-95B5-BB05BD030001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>Task </a:t>
            </a:r>
            <a:r>
              <a:rPr lang="en-GB" b="1" dirty="0" smtClean="0"/>
              <a:t>2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GB" dirty="0" smtClean="0"/>
              <a:t>Spell some words based </a:t>
            </a:r>
            <a:r>
              <a:rPr lang="en-GB" dirty="0" smtClean="0"/>
              <a:t>on the rules you have learned</a:t>
            </a:r>
            <a:r>
              <a:rPr lang="en-GB" dirty="0" smtClean="0"/>
              <a:t>.</a:t>
            </a:r>
            <a:endParaRPr lang="en-US" dirty="0" smtClean="0"/>
          </a:p>
          <a:p>
            <a:pPr marL="596646" indent="-514350">
              <a:buFont typeface="+mj-lt"/>
              <a:buAutoNum type="arabicPeriod"/>
            </a:pPr>
            <a:r>
              <a:rPr lang="en-GB" dirty="0" smtClean="0"/>
              <a:t>preferred, preference </a:t>
            </a:r>
            <a:endParaRPr lang="en-US" dirty="0" smtClean="0"/>
          </a:p>
          <a:p>
            <a:pPr marL="596646" indent="-514350">
              <a:buFont typeface="+mj-lt"/>
              <a:buAutoNum type="arabicPeriod"/>
            </a:pPr>
            <a:r>
              <a:rPr lang="en-GB" dirty="0" smtClean="0"/>
              <a:t>potato, potatoes</a:t>
            </a:r>
            <a:endParaRPr lang="en-US" dirty="0" smtClean="0"/>
          </a:p>
          <a:p>
            <a:pPr marL="596646" indent="-514350">
              <a:buFont typeface="+mj-lt"/>
              <a:buAutoNum type="arabicPeriod"/>
            </a:pPr>
            <a:r>
              <a:rPr lang="en-GB" dirty="0" smtClean="0"/>
              <a:t>succeed, precede</a:t>
            </a:r>
            <a:endParaRPr lang="en-US" dirty="0" smtClean="0"/>
          </a:p>
          <a:p>
            <a:pPr marL="596646" indent="-514350">
              <a:buFont typeface="+mj-lt"/>
              <a:buAutoNum type="arabicPeriod"/>
            </a:pPr>
            <a:r>
              <a:rPr lang="en-GB" dirty="0" smtClean="0"/>
              <a:t>appear, disappear</a:t>
            </a:r>
            <a:endParaRPr lang="en-US" dirty="0" smtClean="0"/>
          </a:p>
          <a:p>
            <a:pPr marL="596646" indent="-514350">
              <a:buFont typeface="+mj-lt"/>
              <a:buAutoNum type="arabicPeriod"/>
            </a:pPr>
            <a:r>
              <a:rPr lang="en-GB" dirty="0" smtClean="0"/>
              <a:t>satisfied, dissatisfied</a:t>
            </a:r>
            <a:endParaRPr lang="en-US" dirty="0" smtClean="0"/>
          </a:p>
          <a:p>
            <a:pPr marL="596646" indent="-514350">
              <a:buFont typeface="+mj-lt"/>
              <a:buAutoNum type="arabicPeriod"/>
            </a:pPr>
            <a:r>
              <a:rPr lang="en-GB" dirty="0" smtClean="0"/>
              <a:t>notice, unnoticed</a:t>
            </a:r>
            <a:endParaRPr lang="en-US" dirty="0" smtClean="0"/>
          </a:p>
          <a:p>
            <a:pPr marL="596646" indent="-514350">
              <a:buFont typeface="+mj-lt"/>
              <a:buAutoNum type="arabicPeriod"/>
            </a:pPr>
            <a:r>
              <a:rPr lang="en-GB" dirty="0" smtClean="0"/>
              <a:t>relieve, receive</a:t>
            </a:r>
            <a:endParaRPr lang="en-US" dirty="0" smtClean="0"/>
          </a:p>
          <a:p>
            <a:pPr marL="596646" indent="-514350">
              <a:buFont typeface="+mj-lt"/>
              <a:buAutoNum type="arabicPeriod"/>
            </a:pPr>
            <a:r>
              <a:rPr lang="en-GB" dirty="0" smtClean="0"/>
              <a:t>limited, permitted</a:t>
            </a:r>
            <a:endParaRPr lang="en-US" dirty="0" smtClean="0"/>
          </a:p>
          <a:p>
            <a:pPr marL="596646" indent="-514350">
              <a:buFont typeface="+mj-lt"/>
              <a:buAutoNum type="arabicPeriod"/>
            </a:pPr>
            <a:r>
              <a:rPr lang="en-GB" dirty="0" smtClean="0"/>
              <a:t>win, winning</a:t>
            </a:r>
            <a:endParaRPr lang="en-US" dirty="0" smtClean="0"/>
          </a:p>
          <a:p>
            <a:pPr marL="596646" indent="-514350">
              <a:buFont typeface="+mj-lt"/>
              <a:buAutoNum type="arabicPeriod"/>
            </a:pPr>
            <a:r>
              <a:rPr lang="en-GB" dirty="0" smtClean="0"/>
              <a:t>skill, skilful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287D6-2791-4A1C-95B5-BB05BD030001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>Adjectives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An </a:t>
            </a:r>
            <a:r>
              <a:rPr lang="en-GB" b="1" dirty="0" smtClean="0"/>
              <a:t>adjective</a:t>
            </a:r>
            <a:r>
              <a:rPr lang="en-GB" dirty="0" smtClean="0"/>
              <a:t> modifies a noun or a pronoun by describing, identifying or quantifying it. </a:t>
            </a:r>
            <a:endParaRPr lang="en-GB" dirty="0" smtClean="0"/>
          </a:p>
          <a:p>
            <a:r>
              <a:rPr lang="en-GB" dirty="0" smtClean="0"/>
              <a:t>An </a:t>
            </a:r>
            <a:r>
              <a:rPr lang="en-GB" dirty="0" smtClean="0"/>
              <a:t>adjective usually comes before the </a:t>
            </a:r>
            <a:r>
              <a:rPr lang="en-GB" dirty="0" smtClean="0"/>
              <a:t>noun </a:t>
            </a:r>
            <a:r>
              <a:rPr lang="en-GB" dirty="0" smtClean="0"/>
              <a:t>or the pronoun which it </a:t>
            </a:r>
            <a:r>
              <a:rPr lang="en-GB" dirty="0" smtClean="0"/>
              <a:t>modifies. </a:t>
            </a:r>
            <a:endParaRPr lang="en-US" dirty="0" smtClean="0"/>
          </a:p>
          <a:p>
            <a:r>
              <a:rPr lang="en-GB" dirty="0" smtClean="0"/>
              <a:t>The room was filed with </a:t>
            </a:r>
            <a:r>
              <a:rPr lang="en-GB" b="1" dirty="0" smtClean="0"/>
              <a:t>large</a:t>
            </a:r>
            <a:r>
              <a:rPr lang="en-GB" dirty="0" smtClean="0"/>
              <a:t>, </a:t>
            </a:r>
            <a:r>
              <a:rPr lang="en-GB" b="1" dirty="0" smtClean="0"/>
              <a:t>yellow</a:t>
            </a:r>
            <a:r>
              <a:rPr lang="en-GB" dirty="0" smtClean="0"/>
              <a:t> rain </a:t>
            </a:r>
            <a:r>
              <a:rPr lang="en-GB" dirty="0" smtClean="0"/>
              <a:t>boots</a:t>
            </a:r>
          </a:p>
          <a:p>
            <a:r>
              <a:rPr lang="en-GB" b="1" dirty="0" err="1" smtClean="0">
                <a:solidFill>
                  <a:srgbClr val="FF0000"/>
                </a:solidFill>
              </a:rPr>
              <a:t>X</a:t>
            </a:r>
            <a:r>
              <a:rPr lang="en-GB" dirty="0" err="1" smtClean="0"/>
              <a:t>Gurmit</a:t>
            </a:r>
            <a:r>
              <a:rPr lang="en-GB" dirty="0" smtClean="0"/>
              <a:t> says that this was a luxuriously item to buy. </a:t>
            </a:r>
            <a:endParaRPr lang="en-US" b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287D6-2791-4A1C-95B5-BB05BD030001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>Task </a:t>
            </a:r>
            <a:r>
              <a:rPr lang="en-GB" b="1" dirty="0" smtClean="0"/>
              <a:t>3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dirty="0" smtClean="0"/>
              <a:t> 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Circle </a:t>
            </a:r>
            <a:r>
              <a:rPr lang="en-GB" dirty="0" smtClean="0"/>
              <a:t>the correctly spelled word in the following sentences:</a:t>
            </a:r>
            <a:endParaRPr lang="en-US" dirty="0" smtClean="0"/>
          </a:p>
          <a:p>
            <a:r>
              <a:rPr lang="en-GB" dirty="0" smtClean="0"/>
              <a:t> </a:t>
            </a:r>
            <a:endParaRPr lang="en-US" dirty="0" smtClean="0"/>
          </a:p>
          <a:p>
            <a:r>
              <a:rPr lang="en-GB" dirty="0" smtClean="0"/>
              <a:t>1.  The $5m reward is a great </a:t>
            </a:r>
            <a:r>
              <a:rPr lang="en-GB" dirty="0" err="1" smtClean="0"/>
              <a:t>insentive</a:t>
            </a:r>
            <a:r>
              <a:rPr lang="en-GB" dirty="0" smtClean="0"/>
              <a:t> /</a:t>
            </a:r>
            <a:r>
              <a:rPr lang="en-GB" b="1" dirty="0" smtClean="0"/>
              <a:t> </a:t>
            </a:r>
            <a:r>
              <a:rPr lang="en-GB" b="1" u="sng" dirty="0" smtClean="0"/>
              <a:t>incentive</a:t>
            </a:r>
            <a:r>
              <a:rPr lang="en-GB" dirty="0" smtClean="0"/>
              <a:t> to work hard to capture the criminal.</a:t>
            </a:r>
            <a:endParaRPr lang="en-US" dirty="0" smtClean="0"/>
          </a:p>
          <a:p>
            <a:r>
              <a:rPr lang="en-GB" dirty="0" smtClean="0"/>
              <a:t> </a:t>
            </a:r>
            <a:endParaRPr lang="en-US" dirty="0" smtClean="0"/>
          </a:p>
          <a:p>
            <a:r>
              <a:rPr lang="en-GB" dirty="0" smtClean="0"/>
              <a:t>2. It is </a:t>
            </a:r>
            <a:r>
              <a:rPr lang="en-GB" dirty="0" err="1" smtClean="0"/>
              <a:t>extreemly</a:t>
            </a:r>
            <a:r>
              <a:rPr lang="en-GB" dirty="0" smtClean="0"/>
              <a:t> / </a:t>
            </a:r>
            <a:r>
              <a:rPr lang="en-GB" b="1" u="sng" dirty="0" smtClean="0"/>
              <a:t>extremely</a:t>
            </a:r>
            <a:r>
              <a:rPr lang="en-GB" dirty="0" smtClean="0"/>
              <a:t> doubtful that computers will replace all human beings by 2013.</a:t>
            </a:r>
            <a:endParaRPr lang="en-US" dirty="0" smtClean="0"/>
          </a:p>
          <a:p>
            <a:r>
              <a:rPr lang="en-GB" dirty="0" smtClean="0"/>
              <a:t> </a:t>
            </a:r>
            <a:endParaRPr lang="en-US" dirty="0" smtClean="0"/>
          </a:p>
          <a:p>
            <a:r>
              <a:rPr lang="en-GB" dirty="0" smtClean="0"/>
              <a:t>3. Many </a:t>
            </a:r>
            <a:r>
              <a:rPr lang="en-GB" b="1" u="sng" dirty="0" smtClean="0"/>
              <a:t>companies</a:t>
            </a:r>
            <a:r>
              <a:rPr lang="en-GB" u="sng" dirty="0" smtClean="0"/>
              <a:t> </a:t>
            </a:r>
            <a:r>
              <a:rPr lang="en-GB" dirty="0" smtClean="0"/>
              <a:t>/ </a:t>
            </a:r>
            <a:r>
              <a:rPr lang="en-GB" dirty="0" err="1" smtClean="0"/>
              <a:t>companys</a:t>
            </a:r>
            <a:r>
              <a:rPr lang="en-GB" dirty="0" smtClean="0"/>
              <a:t> are using e-Marketing to do business.</a:t>
            </a:r>
            <a:endParaRPr lang="en-US" dirty="0" smtClean="0"/>
          </a:p>
          <a:p>
            <a:r>
              <a:rPr lang="en-GB" dirty="0" smtClean="0"/>
              <a:t> </a:t>
            </a:r>
            <a:endParaRPr lang="en-US" dirty="0" smtClean="0"/>
          </a:p>
          <a:p>
            <a:r>
              <a:rPr lang="en-GB" dirty="0" smtClean="0"/>
              <a:t>4. This country now </a:t>
            </a:r>
            <a:r>
              <a:rPr lang="en-GB" b="1" u="sng" dirty="0" smtClean="0"/>
              <a:t>possesses</a:t>
            </a:r>
            <a:r>
              <a:rPr lang="en-GB" u="sng" dirty="0" smtClean="0"/>
              <a:t> </a:t>
            </a:r>
            <a:r>
              <a:rPr lang="en-GB" dirty="0" smtClean="0"/>
              <a:t>/ </a:t>
            </a:r>
            <a:r>
              <a:rPr lang="en-GB" dirty="0" err="1" smtClean="0"/>
              <a:t>posseses</a:t>
            </a:r>
            <a:r>
              <a:rPr lang="en-GB" dirty="0" smtClean="0"/>
              <a:t> rich resources to become the world’s largest exporter of Copper and Iron-Sulphate</a:t>
            </a:r>
            <a:r>
              <a:rPr lang="en-GB" dirty="0" smtClean="0"/>
              <a:t>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287D6-2791-4A1C-95B5-BB05BD030001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>Task </a:t>
            </a:r>
            <a:r>
              <a:rPr lang="en-GB" b="1" dirty="0" smtClean="0"/>
              <a:t>3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GB" dirty="0" smtClean="0"/>
              <a:t> 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dirty="0" smtClean="0"/>
              <a:t>5. Religion and literature have become similar in the </a:t>
            </a:r>
            <a:r>
              <a:rPr lang="en-GB" b="1" u="sng" dirty="0" smtClean="0"/>
              <a:t>past </a:t>
            </a:r>
            <a:r>
              <a:rPr lang="en-GB" dirty="0" smtClean="0"/>
              <a:t>/ passed few years.</a:t>
            </a:r>
            <a:endParaRPr lang="en-US" dirty="0" smtClean="0"/>
          </a:p>
          <a:p>
            <a:r>
              <a:rPr lang="en-GB" dirty="0" smtClean="0"/>
              <a:t> </a:t>
            </a:r>
            <a:endParaRPr lang="en-US" dirty="0" smtClean="0"/>
          </a:p>
          <a:p>
            <a:r>
              <a:rPr lang="en-GB" dirty="0" smtClean="0"/>
              <a:t>6. This nuclear accident </a:t>
            </a:r>
            <a:r>
              <a:rPr lang="en-GB" dirty="0" err="1" smtClean="0"/>
              <a:t>ocured</a:t>
            </a:r>
            <a:r>
              <a:rPr lang="en-GB" dirty="0" smtClean="0"/>
              <a:t> / </a:t>
            </a:r>
            <a:r>
              <a:rPr lang="en-GB" b="1" u="sng" dirty="0" smtClean="0"/>
              <a:t>occurred</a:t>
            </a:r>
            <a:r>
              <a:rPr lang="en-GB" dirty="0" smtClean="0"/>
              <a:t> in the 1950s when scientists were not fully aware of the danger of nuclear wastes.</a:t>
            </a:r>
            <a:endParaRPr lang="en-US" dirty="0" smtClean="0"/>
          </a:p>
          <a:p>
            <a:r>
              <a:rPr lang="en-GB" dirty="0" smtClean="0"/>
              <a:t> </a:t>
            </a:r>
            <a:endParaRPr lang="en-US" dirty="0" smtClean="0"/>
          </a:p>
          <a:p>
            <a:r>
              <a:rPr lang="en-GB" dirty="0" smtClean="0"/>
              <a:t>7. She was so shocked by the news that she threw the telephone </a:t>
            </a:r>
            <a:r>
              <a:rPr lang="en-GB" dirty="0" err="1" smtClean="0"/>
              <a:t>reciever</a:t>
            </a:r>
            <a:r>
              <a:rPr lang="en-GB" dirty="0" smtClean="0"/>
              <a:t> / </a:t>
            </a:r>
            <a:r>
              <a:rPr lang="en-GB" b="1" u="sng" dirty="0" smtClean="0"/>
              <a:t>receiver</a:t>
            </a:r>
            <a:r>
              <a:rPr lang="en-GB" u="sng" dirty="0" smtClean="0"/>
              <a:t> </a:t>
            </a:r>
            <a:r>
              <a:rPr lang="en-GB" dirty="0" smtClean="0"/>
              <a:t>onto the floor.</a:t>
            </a:r>
            <a:endParaRPr lang="en-US" dirty="0" smtClean="0"/>
          </a:p>
          <a:p>
            <a:r>
              <a:rPr lang="en-GB" dirty="0" smtClean="0"/>
              <a:t> </a:t>
            </a:r>
            <a:endParaRPr lang="en-US" dirty="0" smtClean="0"/>
          </a:p>
          <a:p>
            <a:r>
              <a:rPr lang="en-GB" dirty="0" smtClean="0"/>
              <a:t>8. Email is still the </a:t>
            </a:r>
            <a:r>
              <a:rPr lang="en-GB" dirty="0" err="1" smtClean="0"/>
              <a:t>prefered</a:t>
            </a:r>
            <a:r>
              <a:rPr lang="en-GB" dirty="0" smtClean="0"/>
              <a:t> / </a:t>
            </a:r>
            <a:r>
              <a:rPr lang="en-GB" b="1" u="sng" dirty="0" smtClean="0"/>
              <a:t>preferred</a:t>
            </a:r>
            <a:r>
              <a:rPr lang="en-GB" u="sng" dirty="0" smtClean="0"/>
              <a:t> </a:t>
            </a:r>
            <a:r>
              <a:rPr lang="en-GB" dirty="0" smtClean="0"/>
              <a:t>mode of communication in the office.</a:t>
            </a:r>
            <a:endParaRPr lang="en-US" dirty="0" smtClean="0"/>
          </a:p>
          <a:p>
            <a:r>
              <a:rPr lang="en-GB" dirty="0" smtClean="0"/>
              <a:t> </a:t>
            </a:r>
            <a:endParaRPr lang="en-US" dirty="0" smtClean="0"/>
          </a:p>
          <a:p>
            <a:r>
              <a:rPr lang="en-GB" dirty="0" smtClean="0"/>
              <a:t>9. On many </a:t>
            </a:r>
            <a:r>
              <a:rPr lang="en-GB" dirty="0" err="1" smtClean="0"/>
              <a:t>occassions</a:t>
            </a:r>
            <a:r>
              <a:rPr lang="en-GB" dirty="0" smtClean="0"/>
              <a:t> / </a:t>
            </a:r>
            <a:r>
              <a:rPr lang="en-GB" b="1" u="sng" dirty="0" smtClean="0"/>
              <a:t>occasions</a:t>
            </a:r>
            <a:r>
              <a:rPr lang="en-GB" dirty="0" smtClean="0"/>
              <a:t>, we found him drunk while at work.</a:t>
            </a:r>
            <a:endParaRPr lang="en-US" dirty="0" smtClean="0"/>
          </a:p>
          <a:p>
            <a:r>
              <a:rPr lang="en-GB" dirty="0" smtClean="0"/>
              <a:t> </a:t>
            </a:r>
            <a:endParaRPr lang="en-US" dirty="0" smtClean="0"/>
          </a:p>
          <a:p>
            <a:r>
              <a:rPr lang="en-GB" dirty="0" smtClean="0"/>
              <a:t>10. Most of my </a:t>
            </a:r>
            <a:r>
              <a:rPr lang="en-GB" b="1" u="sng" dirty="0" smtClean="0"/>
              <a:t>teammates</a:t>
            </a:r>
            <a:r>
              <a:rPr lang="en-GB" u="sng" dirty="0" smtClean="0"/>
              <a:t> </a:t>
            </a:r>
            <a:r>
              <a:rPr lang="en-GB" dirty="0" smtClean="0"/>
              <a:t>/ </a:t>
            </a:r>
            <a:r>
              <a:rPr lang="en-GB" dirty="0" err="1" smtClean="0"/>
              <a:t>teamates</a:t>
            </a:r>
            <a:r>
              <a:rPr lang="en-GB" dirty="0" smtClean="0"/>
              <a:t> are willing to put in more time to complete the </a:t>
            </a:r>
            <a:r>
              <a:rPr lang="en-GB" dirty="0" smtClean="0"/>
              <a:t>project</a:t>
            </a:r>
            <a:r>
              <a:rPr lang="en-GB" dirty="0" smtClean="0"/>
              <a:t>. 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287D6-2791-4A1C-95B5-BB05BD030001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>DESCRIPTIVE </a:t>
            </a:r>
            <a:r>
              <a:rPr lang="en-GB" b="1" dirty="0" smtClean="0"/>
              <a:t>TEXTS</a:t>
            </a:r>
            <a:r>
              <a:rPr lang="en-US" b="1" i="1" dirty="0" smtClean="0"/>
              <a:t/>
            </a:r>
            <a:br>
              <a:rPr lang="en-US" b="1" i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GB" dirty="0" smtClean="0"/>
              <a:t>A </a:t>
            </a:r>
            <a:r>
              <a:rPr lang="en-GB" dirty="0" smtClean="0"/>
              <a:t>descriptive text is a text that wants you to </a:t>
            </a:r>
            <a:r>
              <a:rPr lang="en-GB" b="1" i="1" dirty="0" smtClean="0"/>
              <a:t>picture </a:t>
            </a:r>
            <a:r>
              <a:rPr lang="en-GB" dirty="0" smtClean="0"/>
              <a:t>what they are describing.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A novel might want you to </a:t>
            </a:r>
            <a:r>
              <a:rPr lang="en-GB" b="1" i="1" dirty="0" smtClean="0"/>
              <a:t>imagine</a:t>
            </a:r>
            <a:r>
              <a:rPr lang="en-GB" dirty="0" smtClean="0"/>
              <a:t> the characters and see them in your mind</a:t>
            </a:r>
            <a:r>
              <a:rPr lang="en-GB" dirty="0" smtClean="0"/>
              <a:t>.</a:t>
            </a:r>
          </a:p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A travel book will want you to </a:t>
            </a:r>
            <a:r>
              <a:rPr lang="en-GB" b="1" i="1" dirty="0" smtClean="0"/>
              <a:t>see</a:t>
            </a:r>
            <a:r>
              <a:rPr lang="en-GB" dirty="0" smtClean="0"/>
              <a:t> the country it is describing</a:t>
            </a:r>
            <a:r>
              <a:rPr lang="en-GB" dirty="0" smtClean="0"/>
              <a:t>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287D6-2791-4A1C-95B5-BB05BD030001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> What are the features of descriptive </a:t>
            </a:r>
            <a:r>
              <a:rPr lang="en-GB" b="1" dirty="0" smtClean="0"/>
              <a:t>texts?</a:t>
            </a:r>
            <a:r>
              <a:rPr lang="en-US" b="1" i="1" dirty="0" smtClean="0"/>
              <a:t/>
            </a:r>
            <a:br>
              <a:rPr lang="en-US" b="1" i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make </a:t>
            </a:r>
            <a:r>
              <a:rPr lang="en-GB" dirty="0" smtClean="0"/>
              <a:t>use of </a:t>
            </a:r>
            <a:r>
              <a:rPr lang="en-GB" b="1" dirty="0" smtClean="0"/>
              <a:t>adjectives and adverbs</a:t>
            </a:r>
            <a:endParaRPr lang="en-US" b="1" dirty="0" smtClean="0"/>
          </a:p>
          <a:p>
            <a:pPr lvl="0"/>
            <a:r>
              <a:rPr lang="en-GB" dirty="0" smtClean="0"/>
              <a:t>use comparisons to help picture it - something is like something</a:t>
            </a:r>
            <a:endParaRPr lang="en-US" dirty="0" smtClean="0"/>
          </a:p>
          <a:p>
            <a:pPr lvl="0"/>
            <a:r>
              <a:rPr lang="en-GB" dirty="0" smtClean="0"/>
              <a:t>employ your five senses - how it feels, smells, looks, sounds and </a:t>
            </a:r>
            <a:r>
              <a:rPr lang="en-GB" dirty="0" smtClean="0"/>
              <a:t>tastes</a:t>
            </a:r>
            <a:endParaRPr lang="en-US" dirty="0" smtClean="0"/>
          </a:p>
          <a:p>
            <a:pPr>
              <a:buNone/>
            </a:pPr>
            <a:r>
              <a:rPr lang="en-GB" dirty="0" smtClean="0"/>
              <a:t/>
            </a:r>
            <a:br>
              <a:rPr lang="en-GB" dirty="0" smtClean="0"/>
            </a:br>
            <a:r>
              <a:rPr lang="en-GB" i="1" dirty="0" smtClean="0"/>
              <a:t>The </a:t>
            </a:r>
            <a:r>
              <a:rPr lang="en-GB" i="1" u="sng" dirty="0" smtClean="0"/>
              <a:t>morning</a:t>
            </a:r>
            <a:r>
              <a:rPr lang="en-GB" i="1" dirty="0" smtClean="0"/>
              <a:t> air was </a:t>
            </a:r>
            <a:r>
              <a:rPr lang="en-GB" i="1" u="sng" dirty="0" smtClean="0"/>
              <a:t>crisp</a:t>
            </a:r>
            <a:r>
              <a:rPr lang="en-GB" i="1" dirty="0" smtClean="0"/>
              <a:t> and </a:t>
            </a:r>
            <a:r>
              <a:rPr lang="en-GB" i="1" u="sng" dirty="0" smtClean="0"/>
              <a:t>sharp</a:t>
            </a:r>
            <a:r>
              <a:rPr lang="en-GB" i="1" dirty="0" smtClean="0"/>
              <a:t> as Sean walked </a:t>
            </a:r>
            <a:r>
              <a:rPr lang="en-GB" i="1" u="sng" dirty="0" smtClean="0"/>
              <a:t>merrily</a:t>
            </a:r>
            <a:r>
              <a:rPr lang="en-GB" i="1" dirty="0" smtClean="0"/>
              <a:t> down the road.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i="1" dirty="0" smtClean="0"/>
              <a:t>The pavement was </a:t>
            </a:r>
            <a:r>
              <a:rPr lang="en-GB" i="1" u="sng" dirty="0" smtClean="0"/>
              <a:t>slippery</a:t>
            </a:r>
            <a:r>
              <a:rPr lang="en-GB" i="1" dirty="0" smtClean="0"/>
              <a:t> and </a:t>
            </a:r>
            <a:r>
              <a:rPr lang="en-GB" i="1" u="sng" dirty="0" smtClean="0"/>
              <a:t>cold</a:t>
            </a:r>
            <a:r>
              <a:rPr lang="en-GB" i="1" dirty="0" smtClean="0"/>
              <a:t> beneath his feet like a </a:t>
            </a:r>
            <a:r>
              <a:rPr lang="en-GB" i="1" u="sng" dirty="0" smtClean="0"/>
              <a:t>slimy wet</a:t>
            </a:r>
            <a:r>
              <a:rPr lang="en-GB" i="1" dirty="0" smtClean="0"/>
              <a:t> fish.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287D6-2791-4A1C-95B5-BB05BD030001}" type="slidenum">
              <a:rPr lang="en-US" smtClean="0"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>Sample </a:t>
            </a:r>
            <a:r>
              <a:rPr lang="en-GB" b="1" dirty="0" smtClean="0"/>
              <a:t>Passage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We </a:t>
            </a:r>
            <a:r>
              <a:rPr lang="en-GB" dirty="0" smtClean="0"/>
              <a:t>visited a </a:t>
            </a:r>
            <a:r>
              <a:rPr lang="en-GB" u="sng" dirty="0" smtClean="0"/>
              <a:t>big</a:t>
            </a:r>
            <a:r>
              <a:rPr lang="en-GB" dirty="0" smtClean="0"/>
              <a:t> temple. It was </a:t>
            </a:r>
            <a:r>
              <a:rPr lang="en-GB" u="sng" dirty="0" smtClean="0"/>
              <a:t>magnificent(</a:t>
            </a:r>
            <a:r>
              <a:rPr lang="en-GB" u="sng" dirty="0" err="1" smtClean="0"/>
              <a:t>adj</a:t>
            </a:r>
            <a:r>
              <a:rPr lang="en-GB" u="sng" dirty="0" smtClean="0"/>
              <a:t>)</a:t>
            </a:r>
            <a:r>
              <a:rPr lang="en-GB" dirty="0" smtClean="0"/>
              <a:t>! We went in and were greeted by many </a:t>
            </a:r>
            <a:r>
              <a:rPr lang="en-GB" u="sng" dirty="0" smtClean="0"/>
              <a:t>life-like (</a:t>
            </a:r>
            <a:r>
              <a:rPr lang="en-GB" u="sng" dirty="0" err="1" smtClean="0"/>
              <a:t>adj</a:t>
            </a:r>
            <a:r>
              <a:rPr lang="en-GB" u="sng" dirty="0" smtClean="0"/>
              <a:t>)</a:t>
            </a:r>
            <a:r>
              <a:rPr lang="en-GB" dirty="0" smtClean="0"/>
              <a:t> statues which were however covered by much dust. At the </a:t>
            </a:r>
            <a:r>
              <a:rPr lang="en-GB" u="sng" dirty="0" smtClean="0"/>
              <a:t>prayer (</a:t>
            </a:r>
            <a:r>
              <a:rPr lang="en-GB" u="sng" dirty="0" err="1" smtClean="0"/>
              <a:t>adj</a:t>
            </a:r>
            <a:r>
              <a:rPr lang="en-GB" u="sng" dirty="0" smtClean="0"/>
              <a:t>)</a:t>
            </a:r>
            <a:r>
              <a:rPr lang="en-GB" dirty="0" smtClean="0"/>
              <a:t> hall, the incense </a:t>
            </a:r>
            <a:r>
              <a:rPr lang="en-GB" u="sng" dirty="0" smtClean="0"/>
              <a:t>rapidly (adv)</a:t>
            </a:r>
            <a:r>
              <a:rPr lang="en-GB" dirty="0" smtClean="0"/>
              <a:t> stung my eyes and made it </a:t>
            </a:r>
            <a:r>
              <a:rPr lang="en-GB" u="sng" dirty="0" smtClean="0"/>
              <a:t>hard (</a:t>
            </a:r>
            <a:r>
              <a:rPr lang="en-GB" u="sng" dirty="0" err="1" smtClean="0"/>
              <a:t>adj</a:t>
            </a:r>
            <a:r>
              <a:rPr lang="en-GB" u="sng" dirty="0" smtClean="0"/>
              <a:t>)</a:t>
            </a:r>
            <a:r>
              <a:rPr lang="en-GB" dirty="0" smtClean="0"/>
              <a:t> for me to breathe. As we jostled among the </a:t>
            </a:r>
            <a:r>
              <a:rPr lang="en-GB" u="sng" dirty="0" smtClean="0"/>
              <a:t>sweat-drenched (</a:t>
            </a:r>
            <a:r>
              <a:rPr lang="en-GB" u="sng" dirty="0" err="1" smtClean="0"/>
              <a:t>adj</a:t>
            </a:r>
            <a:r>
              <a:rPr lang="en-GB" u="sng" dirty="0" smtClean="0"/>
              <a:t>)</a:t>
            </a:r>
            <a:r>
              <a:rPr lang="en-GB" dirty="0" smtClean="0"/>
              <a:t> devotees, I </a:t>
            </a:r>
            <a:r>
              <a:rPr lang="en-GB" u="sng" dirty="0" smtClean="0"/>
              <a:t>painstakingly (adv)</a:t>
            </a:r>
            <a:r>
              <a:rPr lang="en-GB" dirty="0" smtClean="0"/>
              <a:t> avoided being burnt by the bundles of incense they carried. It was only in the </a:t>
            </a:r>
            <a:r>
              <a:rPr lang="en-GB" u="sng" dirty="0" smtClean="0"/>
              <a:t>inner (</a:t>
            </a:r>
            <a:r>
              <a:rPr lang="en-GB" u="sng" dirty="0" err="1" smtClean="0"/>
              <a:t>adj</a:t>
            </a:r>
            <a:r>
              <a:rPr lang="en-GB" u="sng" dirty="0" smtClean="0"/>
              <a:t>)</a:t>
            </a:r>
            <a:r>
              <a:rPr lang="en-GB" dirty="0" smtClean="0"/>
              <a:t> hall that I found respite. The </a:t>
            </a:r>
            <a:r>
              <a:rPr lang="en-GB" u="sng" dirty="0" smtClean="0"/>
              <a:t>sonorous (</a:t>
            </a:r>
            <a:r>
              <a:rPr lang="en-GB" u="sng" dirty="0" err="1" smtClean="0"/>
              <a:t>adj</a:t>
            </a:r>
            <a:r>
              <a:rPr lang="en-GB" u="sng" dirty="0" smtClean="0"/>
              <a:t>)</a:t>
            </a:r>
            <a:r>
              <a:rPr lang="en-GB" dirty="0" smtClean="0"/>
              <a:t> chanting of the monks had a </a:t>
            </a:r>
            <a:r>
              <a:rPr lang="en-GB" u="sng" dirty="0" smtClean="0"/>
              <a:t>wonderfully (adv)calming (</a:t>
            </a:r>
            <a:r>
              <a:rPr lang="en-GB" u="sng" dirty="0" err="1" smtClean="0"/>
              <a:t>adj</a:t>
            </a:r>
            <a:r>
              <a:rPr lang="en-GB" u="sng" dirty="0" smtClean="0"/>
              <a:t>)</a:t>
            </a:r>
            <a:r>
              <a:rPr lang="en-GB" dirty="0" smtClean="0"/>
              <a:t> effect on me</a:t>
            </a:r>
            <a:r>
              <a:rPr lang="en-GB" dirty="0" smtClean="0"/>
              <a:t>….</a:t>
            </a:r>
            <a:endParaRPr lang="en-US" dirty="0" smtClean="0"/>
          </a:p>
          <a:p>
            <a:r>
              <a:rPr lang="en-GB" b="1" dirty="0" smtClean="0"/>
              <a:t>Discussion </a:t>
            </a:r>
            <a:r>
              <a:rPr lang="en-GB" b="1" dirty="0" smtClean="0"/>
              <a:t>question</a:t>
            </a:r>
            <a:endParaRPr lang="en-US" dirty="0" smtClean="0"/>
          </a:p>
          <a:p>
            <a:pPr lvl="0"/>
            <a:r>
              <a:rPr lang="en-GB" dirty="0" smtClean="0"/>
              <a:t>How does the passage engage your 5 senses</a:t>
            </a:r>
            <a:r>
              <a:rPr lang="en-GB" dirty="0" smtClean="0"/>
              <a:t>?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287D6-2791-4A1C-95B5-BB05BD030001}" type="slidenum">
              <a:rPr lang="en-US" smtClean="0"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Web-activity time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GB" dirty="0" smtClean="0"/>
              <a:t>Now </a:t>
            </a:r>
            <a:r>
              <a:rPr lang="en-GB" dirty="0" smtClean="0"/>
              <a:t>that you know what a descriptive text is, have some fun at this web-site. You will have to identify a descriptive text from among other text types:</a:t>
            </a:r>
            <a:endParaRPr lang="en-US" dirty="0" smtClean="0"/>
          </a:p>
          <a:p>
            <a:r>
              <a:rPr lang="en-GB" u="sng" dirty="0" smtClean="0">
                <a:hlinkClick r:id="rId2"/>
              </a:rPr>
              <a:t>http://www.bbc.co.uk/skillswise/words/reading/typesoftext/game.shtml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287D6-2791-4A1C-95B5-BB05BD030001}" type="slidenum">
              <a:rPr lang="en-US" smtClean="0"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>Put </a:t>
            </a:r>
            <a:r>
              <a:rPr lang="en-GB" b="1" dirty="0" smtClean="0"/>
              <a:t>it into practice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b="1" dirty="0" smtClean="0"/>
              <a:t>A</a:t>
            </a:r>
            <a:r>
              <a:rPr lang="en-GB" b="1" dirty="0" smtClean="0"/>
              <a:t>) Write it!</a:t>
            </a:r>
            <a:endParaRPr lang="en-US" dirty="0" smtClean="0"/>
          </a:p>
          <a:p>
            <a:r>
              <a:rPr lang="en-GB" dirty="0" smtClean="0"/>
              <a:t>Write a </a:t>
            </a:r>
            <a:r>
              <a:rPr lang="en-GB" u="sng" dirty="0" smtClean="0"/>
              <a:t>descriptive piece </a:t>
            </a:r>
            <a:r>
              <a:rPr lang="en-GB" dirty="0" smtClean="0"/>
              <a:t>of about 100 words. Some topics for your consideration:</a:t>
            </a:r>
            <a:endParaRPr lang="en-US" dirty="0" smtClean="0"/>
          </a:p>
          <a:p>
            <a:pPr lvl="0"/>
            <a:r>
              <a:rPr lang="en-GB" dirty="0" smtClean="0"/>
              <a:t>First day at NYP</a:t>
            </a:r>
            <a:endParaRPr lang="en-US" dirty="0" smtClean="0"/>
          </a:p>
          <a:p>
            <a:pPr lvl="0"/>
            <a:r>
              <a:rPr lang="en-GB" dirty="0" smtClean="0"/>
              <a:t>My first date/my dream date</a:t>
            </a:r>
            <a:endParaRPr lang="en-US" dirty="0" smtClean="0"/>
          </a:p>
          <a:p>
            <a:pPr lvl="0"/>
            <a:r>
              <a:rPr lang="en-GB" dirty="0" smtClean="0"/>
              <a:t>My best holiday</a:t>
            </a:r>
            <a:endParaRPr lang="en-US" dirty="0" smtClean="0"/>
          </a:p>
          <a:p>
            <a:pPr lvl="0"/>
            <a:r>
              <a:rPr lang="en-GB" dirty="0" smtClean="0"/>
              <a:t>Driving my dream car down/along ____________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GB" b="1" dirty="0" smtClean="0"/>
              <a:t>B) Edit it!</a:t>
            </a:r>
            <a:endParaRPr lang="en-US" dirty="0" smtClean="0"/>
          </a:p>
          <a:p>
            <a:r>
              <a:rPr lang="en-GB" dirty="0" smtClean="0"/>
              <a:t>Exchange work with a friend to do peer-editing, focussing on </a:t>
            </a:r>
            <a:r>
              <a:rPr lang="en-GB" u="sng" dirty="0" smtClean="0"/>
              <a:t>improving the use of adjectives.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287D6-2791-4A1C-95B5-BB05BD030001}" type="slidenum">
              <a:rPr lang="en-US" smtClean="0"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Adverbs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An </a:t>
            </a:r>
            <a:r>
              <a:rPr lang="en-GB" b="1" dirty="0" smtClean="0"/>
              <a:t>adverb</a:t>
            </a:r>
            <a:r>
              <a:rPr lang="en-GB" dirty="0" smtClean="0"/>
              <a:t> can modify a verb, an adjective or another adverb. </a:t>
            </a:r>
            <a:endParaRPr lang="en-US" dirty="0" smtClean="0"/>
          </a:p>
          <a:p>
            <a:r>
              <a:rPr lang="en-GB" dirty="0" smtClean="0"/>
              <a:t>My </a:t>
            </a:r>
            <a:r>
              <a:rPr lang="en-GB" dirty="0" smtClean="0"/>
              <a:t>grandmother knits intricately </a:t>
            </a:r>
            <a:r>
              <a:rPr lang="en-GB" b="1" dirty="0" smtClean="0"/>
              <a:t>patterned</a:t>
            </a:r>
            <a:r>
              <a:rPr lang="en-GB" dirty="0" smtClean="0"/>
              <a:t> mittens. </a:t>
            </a:r>
            <a:endParaRPr lang="en-GB" dirty="0" smtClean="0"/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An adverb indicates manner, time, place, cause, or degree and answers questions such as "how" "when" "where" "how much".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287D6-2791-4A1C-95B5-BB05BD030001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Adverbs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S</a:t>
            </a:r>
            <a:r>
              <a:rPr lang="en-GB" dirty="0" smtClean="0"/>
              <a:t>ome </a:t>
            </a:r>
            <a:r>
              <a:rPr lang="en-GB" dirty="0" smtClean="0"/>
              <a:t>adverbs can be identified by their characteristic "</a:t>
            </a:r>
            <a:r>
              <a:rPr lang="en-GB" dirty="0" err="1" smtClean="0"/>
              <a:t>ly</a:t>
            </a:r>
            <a:r>
              <a:rPr lang="en-GB" dirty="0" smtClean="0"/>
              <a:t>" suffix</a:t>
            </a:r>
            <a:r>
              <a:rPr lang="en-GB" dirty="0" smtClean="0"/>
              <a:t>,.</a:t>
            </a:r>
            <a:endParaRPr lang="en-US" dirty="0" smtClean="0"/>
          </a:p>
          <a:p>
            <a:r>
              <a:rPr lang="en-GB" dirty="0" smtClean="0"/>
              <a:t>The </a:t>
            </a:r>
            <a:r>
              <a:rPr lang="en-GB" dirty="0" smtClean="0"/>
              <a:t>seamstress </a:t>
            </a:r>
            <a:r>
              <a:rPr lang="en-GB" b="1" dirty="0" smtClean="0"/>
              <a:t>quickly</a:t>
            </a:r>
            <a:r>
              <a:rPr lang="en-GB" dirty="0" smtClean="0"/>
              <a:t> made the mourning clothes</a:t>
            </a:r>
            <a:r>
              <a:rPr lang="en-GB" dirty="0" smtClean="0"/>
              <a:t>.</a:t>
            </a:r>
            <a:endParaRPr lang="en-US" dirty="0" smtClean="0"/>
          </a:p>
          <a:p>
            <a:r>
              <a:rPr lang="en-GB" dirty="0" smtClean="0"/>
              <a:t>The midwives waited </a:t>
            </a:r>
            <a:r>
              <a:rPr lang="en-GB" b="1" dirty="0" smtClean="0"/>
              <a:t>patiently</a:t>
            </a:r>
            <a:r>
              <a:rPr lang="en-GB" dirty="0" smtClean="0"/>
              <a:t> through a long labour. </a:t>
            </a:r>
            <a:endParaRPr lang="en-US" dirty="0" smtClean="0"/>
          </a:p>
          <a:p>
            <a:r>
              <a:rPr lang="en-GB" dirty="0" smtClean="0"/>
              <a:t>The </a:t>
            </a:r>
            <a:r>
              <a:rPr lang="en-GB" b="1" dirty="0" smtClean="0"/>
              <a:t>boldly</a:t>
            </a:r>
            <a:r>
              <a:rPr lang="en-GB" dirty="0" smtClean="0"/>
              <a:t>-spoken words would return to haunt the rebel. </a:t>
            </a:r>
            <a:endParaRPr lang="en-US" dirty="0" smtClean="0"/>
          </a:p>
          <a:p>
            <a:r>
              <a:rPr lang="en-GB" b="1" dirty="0" smtClean="0"/>
              <a:t>Unfortunately</a:t>
            </a:r>
            <a:r>
              <a:rPr lang="en-GB" dirty="0" smtClean="0"/>
              <a:t>, the bank closed at three </a:t>
            </a:r>
            <a:r>
              <a:rPr lang="en-GB" b="1" dirty="0" smtClean="0"/>
              <a:t>today</a:t>
            </a:r>
            <a:r>
              <a:rPr lang="en-GB" dirty="0" smtClean="0"/>
              <a:t>. </a:t>
            </a:r>
            <a:endParaRPr lang="en-US" dirty="0" smtClean="0"/>
          </a:p>
          <a:p>
            <a:r>
              <a:rPr lang="en-GB" dirty="0" smtClean="0"/>
              <a:t>My </a:t>
            </a:r>
            <a:r>
              <a:rPr lang="en-GB" dirty="0" smtClean="0"/>
              <a:t>grandmother knits intricately </a:t>
            </a:r>
            <a:r>
              <a:rPr lang="en-GB" b="1" dirty="0" smtClean="0"/>
              <a:t>patterned</a:t>
            </a:r>
            <a:r>
              <a:rPr lang="en-GB" dirty="0" smtClean="0"/>
              <a:t> mittens. </a:t>
            </a:r>
            <a:endParaRPr lang="en-GB" dirty="0" smtClean="0"/>
          </a:p>
          <a:p>
            <a:r>
              <a:rPr lang="en-GB" b="1" dirty="0" smtClean="0">
                <a:solidFill>
                  <a:srgbClr val="FF0000"/>
                </a:solidFill>
              </a:rPr>
              <a:t>X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That is an enormous big car.</a:t>
            </a:r>
            <a:r>
              <a:rPr lang="en-GB" b="1" dirty="0" smtClean="0"/>
              <a:t> </a:t>
            </a:r>
            <a:endParaRPr lang="en-US" b="1" dirty="0" smtClean="0"/>
          </a:p>
          <a:p>
            <a:endParaRPr lang="en-GB" dirty="0" smtClean="0"/>
          </a:p>
          <a:p>
            <a:pPr>
              <a:buNone/>
            </a:pPr>
            <a:endParaRPr lang="en-GB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287D6-2791-4A1C-95B5-BB05BD030001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>Activity </a:t>
            </a:r>
            <a:r>
              <a:rPr lang="en-GB" b="1" dirty="0" smtClean="0"/>
              <a:t>1</a:t>
            </a:r>
            <a:r>
              <a:rPr lang="en-US" b="1" i="1" dirty="0" smtClean="0"/>
              <a:t/>
            </a:r>
            <a:br>
              <a:rPr lang="en-US" b="1" i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GB" dirty="0" smtClean="0"/>
              <a:t> </a:t>
            </a:r>
            <a:r>
              <a:rPr lang="en-GB" sz="4000" u="sng" dirty="0" smtClean="0">
                <a:solidFill>
                  <a:schemeClr val="accent3">
                    <a:lumMod val="75000"/>
                  </a:schemeClr>
                </a:solidFill>
              </a:rPr>
              <a:t>Identify </a:t>
            </a:r>
            <a:r>
              <a:rPr lang="en-GB" sz="4000" u="sng" dirty="0" smtClean="0">
                <a:solidFill>
                  <a:schemeClr val="accent3">
                    <a:lumMod val="75000"/>
                  </a:schemeClr>
                </a:solidFill>
              </a:rPr>
              <a:t>and discuss the faulty omission of –</a:t>
            </a:r>
            <a:r>
              <a:rPr lang="en-GB" sz="4000" u="sng" dirty="0" err="1" smtClean="0">
                <a:solidFill>
                  <a:schemeClr val="accent3">
                    <a:lumMod val="75000"/>
                  </a:schemeClr>
                </a:solidFill>
              </a:rPr>
              <a:t>ly</a:t>
            </a:r>
            <a:r>
              <a:rPr lang="en-GB" sz="4000" u="sng" dirty="0" smtClean="0">
                <a:solidFill>
                  <a:schemeClr val="accent3">
                    <a:lumMod val="75000"/>
                  </a:schemeClr>
                </a:solidFill>
              </a:rPr>
              <a:t>:</a:t>
            </a:r>
            <a:r>
              <a:rPr lang="en-GB" sz="4000" u="sng" dirty="0" smtClean="0">
                <a:solidFill>
                  <a:schemeClr val="accent3">
                    <a:lumMod val="75000"/>
                  </a:schemeClr>
                </a:solidFill>
              </a:rPr>
              <a:t> </a:t>
            </a:r>
            <a:endParaRPr lang="en-US" sz="4000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GB" sz="3800" dirty="0" smtClean="0"/>
              <a:t>No matter how convincing a leader preaches about the progress, we can be more convinced by his deeds.  </a:t>
            </a:r>
            <a:endParaRPr lang="en-GB" sz="3800" dirty="0" smtClean="0"/>
          </a:p>
          <a:p>
            <a:r>
              <a:rPr lang="en-GB" sz="3800" u="sng" dirty="0" smtClean="0"/>
              <a:t>how </a:t>
            </a:r>
            <a:r>
              <a:rPr lang="en-GB" sz="3800" u="sng" dirty="0" smtClean="0"/>
              <a:t>convincingly</a:t>
            </a:r>
            <a:endParaRPr lang="en-US" sz="3800" dirty="0" smtClean="0"/>
          </a:p>
          <a:p>
            <a:r>
              <a:rPr lang="en-GB" sz="3800" dirty="0" smtClean="0"/>
              <a:t>The poor educated and the uneducated can never compete equally in this </a:t>
            </a:r>
            <a:r>
              <a:rPr lang="en-GB" sz="3800" dirty="0" smtClean="0"/>
              <a:t>society</a:t>
            </a:r>
            <a:r>
              <a:rPr lang="en-GB" sz="3800" dirty="0" smtClean="0"/>
              <a:t>.					</a:t>
            </a:r>
            <a:endParaRPr lang="en-US" sz="3800" dirty="0" smtClean="0"/>
          </a:p>
          <a:p>
            <a:r>
              <a:rPr lang="en-US" sz="3800" dirty="0" smtClean="0"/>
              <a:t> </a:t>
            </a:r>
            <a:r>
              <a:rPr lang="en-GB" sz="3800" u="sng" dirty="0" smtClean="0"/>
              <a:t>poorly educated</a:t>
            </a:r>
            <a:r>
              <a:rPr lang="en-GB" sz="3800" dirty="0" smtClean="0"/>
              <a:t> </a:t>
            </a:r>
            <a:endParaRPr lang="en-US" sz="3800" dirty="0" smtClean="0"/>
          </a:p>
          <a:p>
            <a:r>
              <a:rPr lang="en-GB" sz="3800" dirty="0" smtClean="0"/>
              <a:t>Surprisingly</a:t>
            </a:r>
            <a:r>
              <a:rPr lang="en-GB" sz="3800" dirty="0" smtClean="0"/>
              <a:t>, there was a tremendous good reception for our nobly beaten opponents</a:t>
            </a:r>
            <a:endParaRPr lang="en-US" sz="3800" dirty="0" smtClean="0"/>
          </a:p>
          <a:p>
            <a:r>
              <a:rPr lang="en-GB" sz="3800" dirty="0" smtClean="0"/>
              <a:t>  </a:t>
            </a:r>
            <a:r>
              <a:rPr lang="en-GB" sz="3800" u="sng" dirty="0" smtClean="0"/>
              <a:t>tremendously </a:t>
            </a:r>
            <a:r>
              <a:rPr lang="en-GB" sz="3800" u="sng" dirty="0" smtClean="0"/>
              <a:t>good</a:t>
            </a:r>
            <a:endParaRPr lang="en-US" sz="3800" dirty="0" smtClean="0"/>
          </a:p>
          <a:p>
            <a:r>
              <a:rPr lang="en-GB" sz="3800" dirty="0" smtClean="0"/>
              <a:t>The boys must be running wild through the streets and shouting loudly.</a:t>
            </a:r>
            <a:endParaRPr lang="en-US" sz="3800" dirty="0" smtClean="0"/>
          </a:p>
          <a:p>
            <a:r>
              <a:rPr lang="en-GB" sz="3800" dirty="0" smtClean="0"/>
              <a:t> </a:t>
            </a:r>
            <a:r>
              <a:rPr lang="en-GB" sz="3800" u="sng" dirty="0" smtClean="0"/>
              <a:t>running </a:t>
            </a:r>
            <a:r>
              <a:rPr lang="en-GB" sz="3800" u="sng" dirty="0" smtClean="0"/>
              <a:t>wildly</a:t>
            </a:r>
            <a:endParaRPr lang="en-US" sz="38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287D6-2791-4A1C-95B5-BB05BD030001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Rule Based Spelling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b="1" dirty="0" smtClean="0"/>
              <a:t>Rule 1</a:t>
            </a:r>
            <a:endParaRPr lang="en-US" dirty="0" smtClean="0"/>
          </a:p>
          <a:p>
            <a:r>
              <a:rPr lang="en-GB" dirty="0" smtClean="0"/>
              <a:t>	all, fill, full, skill, well, will. </a:t>
            </a:r>
            <a:endParaRPr lang="en-US" dirty="0" smtClean="0"/>
          </a:p>
          <a:p>
            <a:r>
              <a:rPr lang="en-GB" dirty="0" smtClean="0"/>
              <a:t>When </a:t>
            </a:r>
            <a:r>
              <a:rPr lang="en-GB" dirty="0" smtClean="0"/>
              <a:t>these </a:t>
            </a:r>
            <a:r>
              <a:rPr lang="en-GB" b="1" dirty="0" smtClean="0"/>
              <a:t>single-syllable words combine they drop an l</a:t>
            </a:r>
            <a:r>
              <a:rPr lang="en-GB" dirty="0" smtClean="0"/>
              <a:t>.		</a:t>
            </a:r>
            <a:endParaRPr lang="en-US" dirty="0" smtClean="0"/>
          </a:p>
          <a:p>
            <a:r>
              <a:rPr lang="en-GB" dirty="0" smtClean="0"/>
              <a:t>	Example: </a:t>
            </a:r>
            <a:endParaRPr lang="en-US" dirty="0" smtClean="0"/>
          </a:p>
          <a:p>
            <a:r>
              <a:rPr lang="en-GB" dirty="0" smtClean="0"/>
              <a:t>	all + most [almost ]</a:t>
            </a:r>
            <a:endParaRPr lang="en-US" dirty="0" smtClean="0"/>
          </a:p>
          <a:p>
            <a:r>
              <a:rPr lang="en-GB" dirty="0" smtClean="0"/>
              <a:t>	skill + full [skilful] 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GB" dirty="0" smtClean="0"/>
              <a:t>	</a:t>
            </a:r>
            <a:r>
              <a:rPr lang="en-GB" b="1" dirty="0" smtClean="0"/>
              <a:t>Rule 2</a:t>
            </a:r>
            <a:endParaRPr lang="en-US" dirty="0" smtClean="0"/>
          </a:p>
          <a:p>
            <a:r>
              <a:rPr lang="en-GB" dirty="0" smtClean="0"/>
              <a:t>	Normally a </a:t>
            </a:r>
            <a:r>
              <a:rPr lang="en-GB" u="sng" dirty="0" smtClean="0"/>
              <a:t>short vowel </a:t>
            </a:r>
            <a:r>
              <a:rPr lang="en-GB" dirty="0" smtClean="0"/>
              <a:t>takes a double consonant and a </a:t>
            </a:r>
            <a:r>
              <a:rPr lang="en-GB" u="sng" dirty="0" smtClean="0"/>
              <a:t>long vowel </a:t>
            </a:r>
            <a:r>
              <a:rPr lang="en-GB" dirty="0" smtClean="0"/>
              <a:t>takes a 	single consonant after it if a further syllable follows</a:t>
            </a:r>
            <a:endParaRPr lang="en-US" dirty="0" smtClean="0"/>
          </a:p>
          <a:p>
            <a:r>
              <a:rPr lang="en-GB" dirty="0" smtClean="0"/>
              <a:t>	Example:</a:t>
            </a:r>
            <a:endParaRPr lang="en-US" dirty="0" smtClean="0"/>
          </a:p>
          <a:p>
            <a:r>
              <a:rPr lang="en-GB" dirty="0" smtClean="0"/>
              <a:t>	short vowel in 'tap' [tapping] </a:t>
            </a:r>
            <a:endParaRPr lang="en-US" dirty="0" smtClean="0"/>
          </a:p>
          <a:p>
            <a:r>
              <a:rPr lang="en-GB" dirty="0" smtClean="0"/>
              <a:t>	long vowel in ‘tape’ [taping]	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287D6-2791-4A1C-95B5-BB05BD030001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Rule Based Spelling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b="1" dirty="0" smtClean="0"/>
              <a:t>Rule 3</a:t>
            </a:r>
            <a:endParaRPr lang="en-US" dirty="0" smtClean="0"/>
          </a:p>
          <a:p>
            <a:r>
              <a:rPr lang="en-GB" u="sng" dirty="0" smtClean="0"/>
              <a:t>Unstressed </a:t>
            </a:r>
            <a:r>
              <a:rPr lang="en-GB" u="sng" dirty="0" smtClean="0"/>
              <a:t>syllables </a:t>
            </a:r>
            <a:r>
              <a:rPr lang="en-GB" dirty="0" smtClean="0"/>
              <a:t>do not take double consonants to follow the vowel</a:t>
            </a:r>
            <a:endParaRPr lang="en-US" dirty="0" smtClean="0"/>
          </a:p>
          <a:p>
            <a:r>
              <a:rPr lang="en-GB" dirty="0" smtClean="0"/>
              <a:t>	Example:</a:t>
            </a:r>
            <a:endParaRPr lang="en-US" dirty="0" smtClean="0"/>
          </a:p>
          <a:p>
            <a:r>
              <a:rPr lang="en-GB" dirty="0" smtClean="0"/>
              <a:t>	limited (unstressed ) [</a:t>
            </a:r>
            <a:r>
              <a:rPr lang="en-GB" b="1" dirty="0" smtClean="0"/>
              <a:t>li</a:t>
            </a:r>
            <a:r>
              <a:rPr lang="en-GB" dirty="0" smtClean="0"/>
              <a:t>mited]</a:t>
            </a:r>
            <a:endParaRPr lang="en-US" dirty="0" smtClean="0"/>
          </a:p>
          <a:p>
            <a:r>
              <a:rPr lang="en-GB" dirty="0" smtClean="0"/>
              <a:t>	permitted (stressed)  [per</a:t>
            </a:r>
            <a:r>
              <a:rPr lang="en-GB" b="1" dirty="0" smtClean="0"/>
              <a:t>mi</a:t>
            </a:r>
            <a:r>
              <a:rPr lang="en-GB" dirty="0" smtClean="0"/>
              <a:t>tted]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GB" b="1" dirty="0" smtClean="0"/>
              <a:t>Rule </a:t>
            </a:r>
            <a:r>
              <a:rPr lang="en-GB" b="1" dirty="0" smtClean="0"/>
              <a:t>4</a:t>
            </a:r>
            <a:endParaRPr lang="en-US" dirty="0" smtClean="0"/>
          </a:p>
          <a:p>
            <a:r>
              <a:rPr lang="en-GB" dirty="0" smtClean="0"/>
              <a:t>When </a:t>
            </a:r>
            <a:r>
              <a:rPr lang="en-GB" b="1" dirty="0" smtClean="0"/>
              <a:t>adding to a word that ends in e, keep the e if you add a consonant </a:t>
            </a:r>
            <a:r>
              <a:rPr lang="en-GB" b="1" dirty="0" smtClean="0"/>
              <a:t>next</a:t>
            </a:r>
            <a:r>
              <a:rPr lang="en-GB" b="1" dirty="0" smtClean="0"/>
              <a:t>, drop the e if you add a vowel next</a:t>
            </a:r>
            <a:r>
              <a:rPr lang="en-GB" dirty="0" smtClean="0"/>
              <a:t>. </a:t>
            </a:r>
            <a:endParaRPr lang="en-US" dirty="0" smtClean="0"/>
          </a:p>
          <a:p>
            <a:r>
              <a:rPr lang="en-GB" dirty="0" smtClean="0"/>
              <a:t>	Example:</a:t>
            </a:r>
            <a:endParaRPr lang="en-US" dirty="0" smtClean="0"/>
          </a:p>
          <a:p>
            <a:r>
              <a:rPr lang="en-GB" dirty="0" smtClean="0"/>
              <a:t>	grace [grace</a:t>
            </a:r>
            <a:r>
              <a:rPr lang="en-GB" b="1" dirty="0" smtClean="0"/>
              <a:t>f</a:t>
            </a:r>
            <a:r>
              <a:rPr lang="en-GB" dirty="0" smtClean="0"/>
              <a:t>ul]</a:t>
            </a:r>
            <a:endParaRPr lang="en-US" dirty="0" smtClean="0"/>
          </a:p>
          <a:p>
            <a:r>
              <a:rPr lang="en-GB" dirty="0" smtClean="0"/>
              <a:t>		hope [hope</a:t>
            </a:r>
            <a:r>
              <a:rPr lang="en-GB" b="1" dirty="0" smtClean="0"/>
              <a:t>f</a:t>
            </a:r>
            <a:r>
              <a:rPr lang="en-GB" dirty="0" smtClean="0"/>
              <a:t>ul]</a:t>
            </a:r>
            <a:endParaRPr lang="en-US" dirty="0" smtClean="0"/>
          </a:p>
          <a:p>
            <a:r>
              <a:rPr lang="en-GB" dirty="0" smtClean="0"/>
              <a:t>	fame [fam</a:t>
            </a:r>
            <a:r>
              <a:rPr lang="en-GB" b="1" dirty="0" smtClean="0"/>
              <a:t>o</a:t>
            </a:r>
            <a:r>
              <a:rPr lang="en-GB" dirty="0" smtClean="0"/>
              <a:t>us]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GB" dirty="0" smtClean="0"/>
              <a:t>But there are exceptions to this rule</a:t>
            </a:r>
            <a:r>
              <a:rPr lang="en-GB" dirty="0" smtClean="0"/>
              <a:t>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287D6-2791-4A1C-95B5-BB05BD030001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Rule Based Spelling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GB" b="1" dirty="0" smtClean="0"/>
              <a:t>Rule 5</a:t>
            </a:r>
            <a:endParaRPr lang="en-US" dirty="0" smtClean="0"/>
          </a:p>
          <a:p>
            <a:r>
              <a:rPr lang="en-GB" dirty="0" smtClean="0"/>
              <a:t>Remember </a:t>
            </a:r>
            <a:r>
              <a:rPr lang="en-GB" b="1" dirty="0" err="1" smtClean="0"/>
              <a:t>i</a:t>
            </a:r>
            <a:r>
              <a:rPr lang="en-GB" b="1" dirty="0" smtClean="0"/>
              <a:t> before e except after c, if the sound is '</a:t>
            </a:r>
            <a:r>
              <a:rPr lang="en-GB" b="1" dirty="0" err="1" smtClean="0"/>
              <a:t>ee</a:t>
            </a:r>
            <a:r>
              <a:rPr lang="en-GB" b="1" dirty="0" smtClean="0"/>
              <a:t>'</a:t>
            </a:r>
            <a:endParaRPr lang="en-US" dirty="0" smtClean="0"/>
          </a:p>
          <a:p>
            <a:r>
              <a:rPr lang="en-GB" dirty="0" smtClean="0"/>
              <a:t>	Example:</a:t>
            </a:r>
            <a:endParaRPr lang="en-US" dirty="0" smtClean="0"/>
          </a:p>
          <a:p>
            <a:r>
              <a:rPr lang="en-GB" dirty="0" smtClean="0"/>
              <a:t>	field </a:t>
            </a:r>
            <a:endParaRPr lang="en-US" dirty="0" smtClean="0"/>
          </a:p>
          <a:p>
            <a:r>
              <a:rPr lang="en-GB" dirty="0" smtClean="0"/>
              <a:t>	siege</a:t>
            </a:r>
            <a:endParaRPr lang="en-US" dirty="0" smtClean="0"/>
          </a:p>
          <a:p>
            <a:r>
              <a:rPr lang="en-GB" dirty="0" smtClean="0"/>
              <a:t>	relieve</a:t>
            </a:r>
            <a:endParaRPr lang="en-US" dirty="0" smtClean="0"/>
          </a:p>
          <a:p>
            <a:r>
              <a:rPr lang="en-GB" dirty="0" smtClean="0"/>
              <a:t>          deceive</a:t>
            </a:r>
            <a:endParaRPr lang="en-US" dirty="0" smtClean="0"/>
          </a:p>
          <a:p>
            <a:r>
              <a:rPr lang="en-GB" dirty="0" smtClean="0"/>
              <a:t>	conceit</a:t>
            </a:r>
            <a:endParaRPr lang="en-US" dirty="0" smtClean="0"/>
          </a:p>
          <a:p>
            <a:r>
              <a:rPr lang="en-GB" dirty="0" smtClean="0"/>
              <a:t>	perceive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GB" b="1" dirty="0" smtClean="0"/>
              <a:t>Rule </a:t>
            </a:r>
            <a:r>
              <a:rPr lang="en-GB" b="1" dirty="0" smtClean="0"/>
              <a:t>6</a:t>
            </a:r>
            <a:endParaRPr lang="en-US" dirty="0" smtClean="0"/>
          </a:p>
          <a:p>
            <a:r>
              <a:rPr lang="en-GB" b="1" dirty="0" smtClean="0"/>
              <a:t>Root </a:t>
            </a:r>
            <a:r>
              <a:rPr lang="en-GB" b="1" dirty="0" smtClean="0"/>
              <a:t>words ending in y change the y to </a:t>
            </a:r>
            <a:r>
              <a:rPr lang="en-GB" b="1" dirty="0" err="1" smtClean="0"/>
              <a:t>ie</a:t>
            </a:r>
            <a:r>
              <a:rPr lang="en-GB" b="1" dirty="0" smtClean="0"/>
              <a:t> if the y follows a consonant but 	keep the y if it follows a vowel</a:t>
            </a:r>
            <a:r>
              <a:rPr lang="en-GB" dirty="0" smtClean="0"/>
              <a:t>. </a:t>
            </a:r>
            <a:endParaRPr lang="en-US" dirty="0" smtClean="0"/>
          </a:p>
          <a:p>
            <a:r>
              <a:rPr lang="en-GB" dirty="0" smtClean="0"/>
              <a:t>	Example:</a:t>
            </a:r>
            <a:endParaRPr lang="en-US" dirty="0" smtClean="0"/>
          </a:p>
          <a:p>
            <a:r>
              <a:rPr lang="en-GB" dirty="0" smtClean="0"/>
              <a:t>	city [cities]</a:t>
            </a:r>
            <a:endParaRPr lang="en-US" dirty="0" smtClean="0"/>
          </a:p>
          <a:p>
            <a:r>
              <a:rPr lang="en-GB" dirty="0" smtClean="0"/>
              <a:t>	try [tried]</a:t>
            </a:r>
            <a:endParaRPr lang="en-US" dirty="0" smtClean="0"/>
          </a:p>
          <a:p>
            <a:r>
              <a:rPr lang="en-GB" dirty="0" smtClean="0"/>
              <a:t>	key [keys</a:t>
            </a:r>
            <a:r>
              <a:rPr lang="en-GB" dirty="0" smtClean="0"/>
              <a:t>]</a:t>
            </a:r>
            <a:r>
              <a:rPr lang="en-GB" dirty="0" smtClean="0"/>
              <a:t>		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287D6-2791-4A1C-95B5-BB05BD030001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Rule Based Spelling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GB" b="1" dirty="0" smtClean="0"/>
              <a:t>Rule 7</a:t>
            </a:r>
            <a:endParaRPr lang="en-US" dirty="0" smtClean="0"/>
          </a:p>
          <a:p>
            <a:r>
              <a:rPr lang="en-GB" dirty="0" smtClean="0"/>
              <a:t>Get </a:t>
            </a:r>
            <a:r>
              <a:rPr lang="en-GB" dirty="0" smtClean="0"/>
              <a:t>to know prefixes like </a:t>
            </a:r>
            <a:r>
              <a:rPr lang="en-GB" b="1" u="sng" dirty="0" err="1" smtClean="0"/>
              <a:t>dis</a:t>
            </a:r>
            <a:r>
              <a:rPr lang="en-GB" b="1" dirty="0" smtClean="0"/>
              <a:t>-</a:t>
            </a:r>
            <a:r>
              <a:rPr lang="en-GB" dirty="0" smtClean="0"/>
              <a:t> and </a:t>
            </a:r>
            <a:r>
              <a:rPr lang="en-GB" b="1" u="sng" dirty="0" smtClean="0"/>
              <a:t>un</a:t>
            </a:r>
            <a:r>
              <a:rPr lang="en-GB" b="1" dirty="0" smtClean="0"/>
              <a:t>-</a:t>
            </a:r>
            <a:r>
              <a:rPr lang="en-GB" dirty="0" smtClean="0"/>
              <a:t> and notice that </a:t>
            </a:r>
            <a:r>
              <a:rPr lang="en-GB" b="1" dirty="0" smtClean="0"/>
              <a:t>a double consonant </a:t>
            </a:r>
            <a:r>
              <a:rPr lang="en-GB" b="1" dirty="0" smtClean="0"/>
              <a:t>only </a:t>
            </a:r>
            <a:r>
              <a:rPr lang="en-GB" b="1" dirty="0" smtClean="0"/>
              <a:t>appears where the root word has the </a:t>
            </a:r>
            <a:r>
              <a:rPr lang="en-GB" b="1" u="sng" dirty="0" smtClean="0"/>
              <a:t>same consonant </a:t>
            </a:r>
            <a:r>
              <a:rPr lang="en-GB" b="1" dirty="0" smtClean="0"/>
              <a:t>as that of the </a:t>
            </a:r>
            <a:r>
              <a:rPr lang="en-GB" b="1" dirty="0" smtClean="0"/>
              <a:t>prefix</a:t>
            </a:r>
            <a:endParaRPr lang="en-US" dirty="0" smtClean="0"/>
          </a:p>
          <a:p>
            <a:r>
              <a:rPr lang="en-GB" dirty="0" smtClean="0"/>
              <a:t>	Example:</a:t>
            </a:r>
            <a:endParaRPr lang="en-US" dirty="0" smtClean="0"/>
          </a:p>
          <a:p>
            <a:r>
              <a:rPr lang="en-GB" dirty="0" smtClean="0"/>
              <a:t>	appear [</a:t>
            </a:r>
            <a:r>
              <a:rPr lang="en-GB" dirty="0" err="1" smtClean="0"/>
              <a:t>dis</a:t>
            </a:r>
            <a:r>
              <a:rPr lang="en-GB" dirty="0" smtClean="0"/>
              <a:t> + appear = disappear]</a:t>
            </a:r>
            <a:endParaRPr lang="en-US" dirty="0" smtClean="0"/>
          </a:p>
          <a:p>
            <a:r>
              <a:rPr lang="en-GB" dirty="0" smtClean="0"/>
              <a:t>	satisfied [</a:t>
            </a:r>
            <a:r>
              <a:rPr lang="en-GB" dirty="0" err="1" smtClean="0"/>
              <a:t>dis</a:t>
            </a:r>
            <a:r>
              <a:rPr lang="en-GB" dirty="0" smtClean="0"/>
              <a:t> + satisfied = dissatisfied]</a:t>
            </a:r>
            <a:endParaRPr lang="en-US" dirty="0" smtClean="0"/>
          </a:p>
          <a:p>
            <a:r>
              <a:rPr lang="en-GB" dirty="0" smtClean="0"/>
              <a:t>	opened [un + opened = unopened]</a:t>
            </a:r>
            <a:endParaRPr lang="en-US" dirty="0" smtClean="0"/>
          </a:p>
          <a:p>
            <a:r>
              <a:rPr lang="en-GB" dirty="0" smtClean="0"/>
              <a:t> 	notice [un + noticed = unnoticed]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GB" dirty="0" smtClean="0"/>
              <a:t>	</a:t>
            </a:r>
            <a:r>
              <a:rPr lang="en-GB" b="1" dirty="0" smtClean="0"/>
              <a:t>Rule 8</a:t>
            </a:r>
            <a:endParaRPr lang="en-US" dirty="0" smtClean="0"/>
          </a:p>
          <a:p>
            <a:r>
              <a:rPr lang="en-GB" dirty="0" smtClean="0"/>
              <a:t>	With </a:t>
            </a:r>
            <a:r>
              <a:rPr lang="en-GB" b="1" dirty="0" err="1" smtClean="0"/>
              <a:t>suc</a:t>
            </a:r>
            <a:r>
              <a:rPr lang="en-GB" b="1" dirty="0" smtClean="0"/>
              <a:t>, </a:t>
            </a:r>
            <a:r>
              <a:rPr lang="en-GB" b="1" dirty="0" err="1" smtClean="0"/>
              <a:t>exc</a:t>
            </a:r>
            <a:r>
              <a:rPr lang="en-GB" b="1" dirty="0" smtClean="0"/>
              <a:t>, and proc, double e should follow</a:t>
            </a:r>
            <a:endParaRPr lang="en-US" dirty="0" smtClean="0"/>
          </a:p>
          <a:p>
            <a:r>
              <a:rPr lang="en-GB" dirty="0" smtClean="0"/>
              <a:t>	Example:</a:t>
            </a:r>
            <a:endParaRPr lang="en-US" dirty="0" smtClean="0"/>
          </a:p>
          <a:p>
            <a:r>
              <a:rPr lang="en-GB" dirty="0" smtClean="0"/>
              <a:t>	succeed</a:t>
            </a:r>
            <a:endParaRPr lang="en-US" dirty="0" smtClean="0"/>
          </a:p>
          <a:p>
            <a:r>
              <a:rPr lang="en-GB" dirty="0" smtClean="0"/>
              <a:t>	exceed</a:t>
            </a:r>
            <a:endParaRPr lang="en-US" dirty="0" smtClean="0"/>
          </a:p>
          <a:p>
            <a:r>
              <a:rPr lang="en-GB" dirty="0" smtClean="0"/>
              <a:t>	proceed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287D6-2791-4A1C-95B5-BB05BD030001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95</TotalTime>
  <Words>945</Words>
  <Application>Microsoft Office PowerPoint</Application>
  <PresentationFormat>On-screen Show (4:3)</PresentationFormat>
  <Paragraphs>296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Solstice</vt:lpstr>
      <vt:lpstr>Unit 3 English Language 1</vt:lpstr>
      <vt:lpstr> Adjectives </vt:lpstr>
      <vt:lpstr>Adverbs</vt:lpstr>
      <vt:lpstr>Adverbs</vt:lpstr>
      <vt:lpstr> Activity 1 </vt:lpstr>
      <vt:lpstr>Rule Based Spelling</vt:lpstr>
      <vt:lpstr>Rule Based Spelling</vt:lpstr>
      <vt:lpstr>Rule Based Spelling</vt:lpstr>
      <vt:lpstr>Rule Based Spelling</vt:lpstr>
      <vt:lpstr>Rule Based Spelling</vt:lpstr>
      <vt:lpstr>Rule Based Spelling</vt:lpstr>
      <vt:lpstr> Activity 2 </vt:lpstr>
      <vt:lpstr>Commonly misspelled words. </vt:lpstr>
      <vt:lpstr>Task 1</vt:lpstr>
      <vt:lpstr>Task 1</vt:lpstr>
      <vt:lpstr>Task 1</vt:lpstr>
      <vt:lpstr> A Table of some commonly misspelled words among tertiary students </vt:lpstr>
      <vt:lpstr> Tips for overcoming spelling errors: </vt:lpstr>
      <vt:lpstr> Task 2 </vt:lpstr>
      <vt:lpstr>  Task 3   </vt:lpstr>
      <vt:lpstr>  Task 3   </vt:lpstr>
      <vt:lpstr> DESCRIPTIVE TEXTS </vt:lpstr>
      <vt:lpstr>  What are the features of descriptive texts? </vt:lpstr>
      <vt:lpstr> Sample Passage </vt:lpstr>
      <vt:lpstr>Web-activity time</vt:lpstr>
      <vt:lpstr> Put it into practice </vt:lpstr>
    </vt:vector>
  </TitlesOfParts>
  <Company>SMU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scshdtemp01</dc:creator>
  <cp:lastModifiedBy>scshdtemp01</cp:lastModifiedBy>
  <cp:revision>10</cp:revision>
  <dcterms:created xsi:type="dcterms:W3CDTF">2012-05-14T11:59:12Z</dcterms:created>
  <dcterms:modified xsi:type="dcterms:W3CDTF">2012-05-14T13:34:57Z</dcterms:modified>
</cp:coreProperties>
</file>